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g" ContentType="image/jpeg"/>
  <Default Extension="doc" ContentType="application/msword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7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8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  <p:sldMasterId id="2147483683" r:id="rId2"/>
    <p:sldMasterId id="2147483695" r:id="rId3"/>
    <p:sldMasterId id="2147483709" r:id="rId4"/>
    <p:sldMasterId id="2147483725" r:id="rId5"/>
    <p:sldMasterId id="2147483739" r:id="rId6"/>
    <p:sldMasterId id="2147483751" r:id="rId7"/>
    <p:sldMasterId id="2147483765" r:id="rId8"/>
    <p:sldMasterId id="2147483777" r:id="rId9"/>
    <p:sldMasterId id="2147483791" r:id="rId10"/>
    <p:sldMasterId id="2147483803" r:id="rId11"/>
    <p:sldMasterId id="2147483817" r:id="rId12"/>
    <p:sldMasterId id="2147484869" r:id="rId13"/>
    <p:sldMasterId id="2147484883" r:id="rId14"/>
    <p:sldMasterId id="2147484895" r:id="rId15"/>
    <p:sldMasterId id="2147484908" r:id="rId16"/>
    <p:sldMasterId id="2147484920" r:id="rId17"/>
    <p:sldMasterId id="2147484933" r:id="rId18"/>
    <p:sldMasterId id="2147484945" r:id="rId19"/>
  </p:sldMasterIdLst>
  <p:notesMasterIdLst>
    <p:notesMasterId r:id="rId62"/>
  </p:notesMasterIdLst>
  <p:handoutMasterIdLst>
    <p:handoutMasterId r:id="rId63"/>
  </p:handoutMasterIdLst>
  <p:sldIdLst>
    <p:sldId id="292" r:id="rId20"/>
    <p:sldId id="257" r:id="rId21"/>
    <p:sldId id="278" r:id="rId22"/>
    <p:sldId id="279" r:id="rId23"/>
    <p:sldId id="287" r:id="rId24"/>
    <p:sldId id="294" r:id="rId25"/>
    <p:sldId id="298" r:id="rId26"/>
    <p:sldId id="293" r:id="rId27"/>
    <p:sldId id="297" r:id="rId28"/>
    <p:sldId id="295" r:id="rId29"/>
    <p:sldId id="296" r:id="rId30"/>
    <p:sldId id="258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81" r:id="rId50"/>
    <p:sldId id="284" r:id="rId51"/>
    <p:sldId id="283" r:id="rId52"/>
    <p:sldId id="291" r:id="rId53"/>
    <p:sldId id="299" r:id="rId54"/>
    <p:sldId id="300" r:id="rId55"/>
    <p:sldId id="289" r:id="rId56"/>
    <p:sldId id="285" r:id="rId57"/>
    <p:sldId id="282" r:id="rId58"/>
    <p:sldId id="286" r:id="rId59"/>
    <p:sldId id="288" r:id="rId60"/>
    <p:sldId id="290" r:id="rId61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3399"/>
    <a:srgbClr val="3366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699" autoAdjust="0"/>
  </p:normalViewPr>
  <p:slideViewPr>
    <p:cSldViewPr>
      <p:cViewPr varScale="1">
        <p:scale>
          <a:sx n="115" d="100"/>
          <a:sy n="115" d="100"/>
        </p:scale>
        <p:origin x="20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notesViewPr>
    <p:cSldViewPr>
      <p:cViewPr varScale="1">
        <p:scale>
          <a:sx n="58" d="100"/>
          <a:sy n="58" d="100"/>
        </p:scale>
        <p:origin x="-162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handoutMaster" Target="handoutMasters/handoutMaster1.xml"/><Relationship Id="rId64" Type="http://schemas.openxmlformats.org/officeDocument/2006/relationships/tags" Target="tags/tag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31.xml"/><Relationship Id="rId51" Type="http://schemas.openxmlformats.org/officeDocument/2006/relationships/slide" Target="slides/slide32.xml"/><Relationship Id="rId52" Type="http://schemas.openxmlformats.org/officeDocument/2006/relationships/slide" Target="slides/slide33.xml"/><Relationship Id="rId53" Type="http://schemas.openxmlformats.org/officeDocument/2006/relationships/slide" Target="slides/slide34.xml"/><Relationship Id="rId54" Type="http://schemas.openxmlformats.org/officeDocument/2006/relationships/slide" Target="slides/slide35.xml"/><Relationship Id="rId55" Type="http://schemas.openxmlformats.org/officeDocument/2006/relationships/slide" Target="slides/slide36.xml"/><Relationship Id="rId56" Type="http://schemas.openxmlformats.org/officeDocument/2006/relationships/slide" Target="slides/slide37.xml"/><Relationship Id="rId57" Type="http://schemas.openxmlformats.org/officeDocument/2006/relationships/slide" Target="slides/slide38.xml"/><Relationship Id="rId58" Type="http://schemas.openxmlformats.org/officeDocument/2006/relationships/slide" Target="slides/slide39.xml"/><Relationship Id="rId59" Type="http://schemas.openxmlformats.org/officeDocument/2006/relationships/slide" Target="slides/slide40.xml"/><Relationship Id="rId40" Type="http://schemas.openxmlformats.org/officeDocument/2006/relationships/slide" Target="slides/slide21.xml"/><Relationship Id="rId41" Type="http://schemas.openxmlformats.org/officeDocument/2006/relationships/slide" Target="slides/slide22.xml"/><Relationship Id="rId42" Type="http://schemas.openxmlformats.org/officeDocument/2006/relationships/slide" Target="slides/slide23.xml"/><Relationship Id="rId43" Type="http://schemas.openxmlformats.org/officeDocument/2006/relationships/slide" Target="slides/slide24.xml"/><Relationship Id="rId44" Type="http://schemas.openxmlformats.org/officeDocument/2006/relationships/slide" Target="slides/slide25.xml"/><Relationship Id="rId45" Type="http://schemas.openxmlformats.org/officeDocument/2006/relationships/slide" Target="slides/slide26.xml"/><Relationship Id="rId46" Type="http://schemas.openxmlformats.org/officeDocument/2006/relationships/slide" Target="slides/slide27.xml"/><Relationship Id="rId47" Type="http://schemas.openxmlformats.org/officeDocument/2006/relationships/slide" Target="slides/slide28.xml"/><Relationship Id="rId48" Type="http://schemas.openxmlformats.org/officeDocument/2006/relationships/slide" Target="slides/slide29.xml"/><Relationship Id="rId49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60" Type="http://schemas.openxmlformats.org/officeDocument/2006/relationships/slide" Target="slides/slide41.xml"/><Relationship Id="rId61" Type="http://schemas.openxmlformats.org/officeDocument/2006/relationships/slide" Target="slides/slide42.xml"/><Relationship Id="rId62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7.xml"/><Relationship Id="rId20" Type="http://schemas.openxmlformats.org/officeDocument/2006/relationships/slide" Target="slides/slide28.xml"/><Relationship Id="rId21" Type="http://schemas.openxmlformats.org/officeDocument/2006/relationships/slide" Target="slides/slide29.xml"/><Relationship Id="rId22" Type="http://schemas.openxmlformats.org/officeDocument/2006/relationships/slide" Target="slides/slide30.xml"/><Relationship Id="rId23" Type="http://schemas.openxmlformats.org/officeDocument/2006/relationships/slide" Target="slides/slide31.xml"/><Relationship Id="rId24" Type="http://schemas.openxmlformats.org/officeDocument/2006/relationships/slide" Target="slides/slide32.xml"/><Relationship Id="rId25" Type="http://schemas.openxmlformats.org/officeDocument/2006/relationships/slide" Target="slides/slide39.xml"/><Relationship Id="rId10" Type="http://schemas.openxmlformats.org/officeDocument/2006/relationships/slide" Target="slides/slide18.xml"/><Relationship Id="rId11" Type="http://schemas.openxmlformats.org/officeDocument/2006/relationships/slide" Target="slides/slide19.xml"/><Relationship Id="rId12" Type="http://schemas.openxmlformats.org/officeDocument/2006/relationships/slide" Target="slides/slide20.xml"/><Relationship Id="rId13" Type="http://schemas.openxmlformats.org/officeDocument/2006/relationships/slide" Target="slides/slide21.xml"/><Relationship Id="rId14" Type="http://schemas.openxmlformats.org/officeDocument/2006/relationships/slide" Target="slides/slide22.xml"/><Relationship Id="rId15" Type="http://schemas.openxmlformats.org/officeDocument/2006/relationships/slide" Target="slides/slide23.xml"/><Relationship Id="rId16" Type="http://schemas.openxmlformats.org/officeDocument/2006/relationships/slide" Target="slides/slide24.xml"/><Relationship Id="rId17" Type="http://schemas.openxmlformats.org/officeDocument/2006/relationships/slide" Target="slides/slide25.xml"/><Relationship Id="rId18" Type="http://schemas.openxmlformats.org/officeDocument/2006/relationships/slide" Target="slides/slide26.xml"/><Relationship Id="rId19" Type="http://schemas.openxmlformats.org/officeDocument/2006/relationships/slide" Target="slides/slide27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12.xml"/><Relationship Id="rId5" Type="http://schemas.openxmlformats.org/officeDocument/2006/relationships/slide" Target="slides/slide13.xml"/><Relationship Id="rId6" Type="http://schemas.openxmlformats.org/officeDocument/2006/relationships/slide" Target="slides/slide14.xml"/><Relationship Id="rId7" Type="http://schemas.openxmlformats.org/officeDocument/2006/relationships/slide" Target="slides/slide15.xml"/><Relationship Id="rId8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Lawrence M. Hinman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E82FF5D-5F55-4620-8606-FCFB752BF13D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Punishment and the Death Penalty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78EAE92-68DD-477D-B0B8-FB545E874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1DA8A44-DBA4-4257-8124-609BE86CA02B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025C8AD-B57C-4EFF-B660-85460929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6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2D92B-99C4-4015-83A7-98C2132DB53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09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www.prisonpolicy.org</a:t>
            </a:r>
            <a:r>
              <a:rPr lang="en-US" dirty="0" smtClean="0"/>
              <a:t>/atlas/globalincarc2004.html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3294DA7-23AC-462F-9324-0C52346DE7F7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C5A9AA-35F2-4091-B71F-6C065EDE6D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1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3294DA7-23AC-462F-9324-0C52346DE7F7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B85D4-CE67-4B3B-B6CE-5305F41FD8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6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4EC40C0-8920-4C28-9740-C2918B5795D4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2186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841DE-77A3-45BD-BED7-C98DCB306572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470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390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99874CA-2508-4577-B12F-23586C6C4004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2390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4A91E-A9FB-4E27-B007-AFB25585955F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216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493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5C3921F-F827-4B20-A12D-4D515A4AF2D3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2493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006913-6015-4266-8B3E-A3668EE309C7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796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595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9C35D1D-2CDF-40DD-9C56-4CE730338A05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2595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7565E-65C9-426C-9079-ACAF1DF45FA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9922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698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EBD39B4-419C-4238-8824-A3A225DC98F4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2698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607BF-332D-4176-963D-065DDF3AFDB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8160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800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8DC23F1-2249-4AD0-A271-EC7283ABA7C6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2800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8542E-4385-492D-8A21-984725FCE56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6499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902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7E19EC8-4F73-457E-96D0-34000A4CC126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290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7EE61-6D5C-4A61-80EF-BE6FFF649667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4811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005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925AF90-CA9E-4A2E-A156-590AE6154CDF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005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9FC99-754C-4242-9AE3-3A2B240929E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53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F7F8F75-62CE-41A3-99EC-8D0507FF986A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15A65-D6E3-44B9-BB83-70BC36147D8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570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107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8EBB047-1784-4B1F-B3FE-2127ED7D3848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107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781FA-776A-4BAC-8330-A6492D69F4B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657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21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72D4FDE-84EB-45A2-A35D-7C24D5D97266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210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9C9B2-87F2-43B7-B9C2-AD81D41885F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6860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www.ncjrs.gov</a:t>
            </a:r>
            <a:r>
              <a:rPr lang="en-US" dirty="0" smtClean="0"/>
              <a:t>/pdffiles1/</a:t>
            </a:r>
            <a:r>
              <a:rPr lang="en-US" dirty="0" err="1" smtClean="0"/>
              <a:t>nij</a:t>
            </a:r>
            <a:r>
              <a:rPr lang="en-US" dirty="0" smtClean="0"/>
              <a:t>/grants/230404.pdf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http://</a:t>
            </a:r>
            <a:r>
              <a:rPr kumimoji="1"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www.policechiefmagazine.org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/magazine/</a:t>
            </a:r>
            <a:r>
              <a:rPr kumimoji="1"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index.cfm?fuseaction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1"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print_display&amp;article_id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=1942&amp;issue_id=112009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312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1220B90-409E-4FED-8B87-57D620016717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312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A3F60-D77A-47CC-A87D-9D65548237D3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60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414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618D631-3B7F-478A-BDF8-276CB570B841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414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3BF62-FC28-47C1-A8AE-DD1E4C531B99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6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517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FBDDB72-B3E0-4A92-9E90-B0AC19B6B8CA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517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302FB-A4CE-4A2D-9410-262B880D7DFA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073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A11F23B-3375-4A30-A5D3-858DEFC82234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619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51CF0-6B96-4B08-928A-5B4EE0582FF8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3473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722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4F6B936-090E-4ACE-8CCE-207D2957ECCD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722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3CE8F-6237-450D-9363-3DB68F6CC3CB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2251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824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5CAE88D-A6B4-4547-BBA3-05542C7F9B52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824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D583B-D17E-4FFF-991A-A4569226C423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3932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92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E4695D4-3940-487C-A5A5-8E7E6749406D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392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C3FFD-4C13-476C-BE05-91D38A2F7FA9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0250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029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0896AA1-42EB-4423-A306-FB807F8023D2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029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4ECC9-5536-4585-98B5-7CB2F27E87F0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19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674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1FA7150-3AE0-494D-810A-0EE29CF8CC8F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91FB3A-878A-4EB8-AC0E-ADD3FE772922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640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131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9B86533-FBA5-429F-B997-3F1D2D2F44AC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131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E2386F-351D-440B-8AA5-CC3DBD556AC8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941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234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D4BBADB-C0BA-4989-B54D-BB01A2B24765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234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7C817D-6314-458C-BCE7-9B15F224427F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259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36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DDDD184-C5F0-408C-993C-84A9EE08650C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336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D56940-4295-41C7-BE26-CFD025000C24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0292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438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1383615-F329-4D5A-8B8D-1B491E293EA4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438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4D307-609A-49F1-BD7A-3271DA53C0FC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096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155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429A17C-68DB-4172-A13A-B3CBAA1D417D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5155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D6461-BE65-4CA5-8A8C-440286D278AD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0528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http://</a:t>
            </a:r>
            <a:r>
              <a:rPr lang="en-US" sz="2000" dirty="0" err="1" smtClean="0"/>
              <a:t>www.ojp.usdoj.gov</a:t>
            </a:r>
            <a:r>
              <a:rPr lang="en-US" sz="2000" dirty="0" smtClean="0"/>
              <a:t>/</a:t>
            </a:r>
            <a:r>
              <a:rPr lang="en-US" sz="2000" dirty="0" err="1" smtClean="0"/>
              <a:t>bjs</a:t>
            </a:r>
            <a:r>
              <a:rPr lang="en-US" sz="2000" dirty="0" smtClean="0"/>
              <a:t>/abstract/rpr94.htm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www.huffingtonpost.com</a:t>
            </a:r>
            <a:r>
              <a:rPr lang="en-US" dirty="0" smtClean="0"/>
              <a:t>/</a:t>
            </a:r>
            <a:r>
              <a:rPr lang="en-US" dirty="0" err="1" smtClean="0"/>
              <a:t>paul-heroux</a:t>
            </a:r>
            <a:r>
              <a:rPr lang="en-US" dirty="0" smtClean="0"/>
              <a:t>/sex-offenders-recidivism_b_976765.html</a:t>
            </a:r>
          </a:p>
        </p:txBody>
      </p:sp>
      <p:sp>
        <p:nvSpPr>
          <p:cNvPr id="14541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2D92FCD-F02B-4873-B839-CD4544C3D0C2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541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DC05AA-A577-49DB-81AF-FF4CFBC60A97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4649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643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D044FF8-9343-4520-B80F-C8B0733CB91A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643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85089-E3F5-43DF-AD47-A16B8EB72987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7220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746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5AFA10F-B2E8-48BD-B085-EAB786286D33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746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31839-4ED6-4783-B91D-9811DE8DFEC9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51821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848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A34F278-AEAA-41E9-9B0B-00A408F3F2C1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848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E6950-20EB-4C46-B5F9-4BAF356DFC4D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9407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A44B245-D99B-4810-ABA9-66654E308E30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4950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FF821-40DD-4F18-BC2F-6CB590A951C6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37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BB200BB-B000-4830-B65B-7734D4215C60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1776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E9E39-1BA5-4C0B-8F90-88F7078C4EDD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954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B91857E-BDFB-43A8-8E13-036C728A0F88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5053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F0617-A014-41D5-AA21-D6D989B5A7A8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77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5A71CC-1C50-4938-8198-045AD2E2CE45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18787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8FD66-ABA4-4335-A3DA-46EE0F0AFF0A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http://www.ojp.usdoj.gov/bjs/glance/incrt.htm</a:t>
            </a:r>
          </a:p>
        </p:txBody>
      </p:sp>
    </p:spTree>
    <p:extLst>
      <p:ext uri="{BB962C8B-B14F-4D97-AF65-F5344CB8AC3E}">
        <p14:creationId xmlns:p14="http://schemas.microsoft.com/office/powerpoint/2010/main" val="141640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981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25A72DD-04AB-4B3D-94C9-34058EFB4C4E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1981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C9621E-742C-4DD8-9650-66BFD5A40932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38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www.bloomberg.com</a:t>
            </a:r>
            <a:r>
              <a:rPr lang="en-US" dirty="0" smtClean="0"/>
              <a:t>/news/print/2012-10-15/u-s-jails-more-people-than-any-other-country-chart-of-the-day.html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1DA8A44-DBA4-4257-8124-609BE86CA02B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25C8AD-B57C-4EFF-B660-854609292B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8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www.huffingtonpost.com</a:t>
            </a:r>
            <a:r>
              <a:rPr lang="en-US" dirty="0" smtClean="0"/>
              <a:t>/2012/10/29/one-marijuana-arrest-occu_n_2041236.html</a:t>
            </a:r>
          </a:p>
        </p:txBody>
      </p:sp>
      <p:sp>
        <p:nvSpPr>
          <p:cNvPr id="120836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7D49B47-2D10-4B74-A281-0C01F443A295}" type="datetime1">
              <a:rPr lang="en-US" smtClean="0"/>
              <a:pPr>
                <a:defRPr/>
              </a:pPr>
              <a:t>8/18/16</a:t>
            </a:fld>
            <a:endParaRPr lang="en-US" smtClean="0"/>
          </a:p>
        </p:txBody>
      </p:sp>
      <p:sp>
        <p:nvSpPr>
          <p:cNvPr id="12083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BFB657-BAD8-4A56-B105-BA6AD554FFA9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916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www.justice.gov</a:t>
            </a:r>
            <a:r>
              <a:rPr lang="en-US" dirty="0" smtClean="0"/>
              <a:t>/</a:t>
            </a:r>
            <a:r>
              <a:rPr lang="en-US" dirty="0" err="1" smtClean="0"/>
              <a:t>iso</a:t>
            </a:r>
            <a:r>
              <a:rPr lang="en-US" dirty="0" smtClean="0"/>
              <a:t>/</a:t>
            </a:r>
            <a:r>
              <a:rPr lang="en-US" dirty="0" err="1" smtClean="0"/>
              <a:t>opa</a:t>
            </a:r>
            <a:r>
              <a:rPr lang="en-US" dirty="0" smtClean="0"/>
              <a:t>/</a:t>
            </a:r>
            <a:r>
              <a:rPr lang="en-US" dirty="0" err="1" smtClean="0"/>
              <a:t>ag</a:t>
            </a:r>
            <a:r>
              <a:rPr lang="en-US" dirty="0" smtClean="0"/>
              <a:t>/speeches/2013/ag-speech-130812.html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1DA8A44-DBA4-4257-8124-609BE86CA02B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25C8AD-B57C-4EFF-B660-854609292B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9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hyperlink" Target="http://creativecommons.org/licenses/by/3.0/" TargetMode="Externa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audio" Target="../media/audio1.wav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3.vml"/><Relationship Id="rId2" Type="http://schemas.openxmlformats.org/officeDocument/2006/relationships/audio" Target="../media/audio1.wav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audio" Target="../media/audio1.wav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5.vml"/><Relationship Id="rId2" Type="http://schemas.openxmlformats.org/officeDocument/2006/relationships/audio" Target="../media/audio1.wav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6.vml"/><Relationship Id="rId2" Type="http://schemas.openxmlformats.org/officeDocument/2006/relationships/audio" Target="../media/audio1.wav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2" Type="http://schemas.openxmlformats.org/officeDocument/2006/relationships/audio" Target="../media/audio1.wav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8.vml"/><Relationship Id="rId2" Type="http://schemas.openxmlformats.org/officeDocument/2006/relationships/audio" Target="../media/audio1.wav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9.vml"/><Relationship Id="rId2" Type="http://schemas.openxmlformats.org/officeDocument/2006/relationships/audio" Target="../media/audio1.wav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0.vml"/><Relationship Id="rId2" Type="http://schemas.openxmlformats.org/officeDocument/2006/relationships/audio" Target="../media/audio1.wav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2.vml"/><Relationship Id="rId2" Type="http://schemas.openxmlformats.org/officeDocument/2006/relationships/audio" Target="../media/audio1.wav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3.vml"/><Relationship Id="rId2" Type="http://schemas.openxmlformats.org/officeDocument/2006/relationships/audio" Target="../media/audio1.wav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4.vml"/><Relationship Id="rId2" Type="http://schemas.openxmlformats.org/officeDocument/2006/relationships/audio" Target="../media/audio1.wav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5.vml"/><Relationship Id="rId2" Type="http://schemas.openxmlformats.org/officeDocument/2006/relationships/audio" Target="../media/audio1.wav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6.vml"/><Relationship Id="rId2" Type="http://schemas.openxmlformats.org/officeDocument/2006/relationships/audio" Target="../media/audio1.wav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7.vml"/><Relationship Id="rId2" Type="http://schemas.openxmlformats.org/officeDocument/2006/relationships/audio" Target="../media/audio1.wav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8.vml"/><Relationship Id="rId2" Type="http://schemas.openxmlformats.org/officeDocument/2006/relationships/audio" Target="../media/audio1.wav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19.vml"/><Relationship Id="rId2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20.vml"/><Relationship Id="rId2" Type="http://schemas.openxmlformats.org/officeDocument/2006/relationships/audio" Target="../media/audio1.wav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21.vml"/><Relationship Id="rId2" Type="http://schemas.openxmlformats.org/officeDocument/2006/relationships/audio" Target="../media/audio1.wav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.wmf"/><Relationship Id="rId1" Type="http://schemas.openxmlformats.org/officeDocument/2006/relationships/vmlDrawing" Target="../drawings/vmlDrawing22.vml"/><Relationship Id="rId2" Type="http://schemas.openxmlformats.org/officeDocument/2006/relationships/audio" Target="../media/audio1.wav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hyperlink" Target="http;/ethicsmatters.net" TargetMode="External"/><Relationship Id="rId3" Type="http://schemas.openxmlformats.org/officeDocument/2006/relationships/image" Target="../media/image3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hyperlink" Target="http;/ethicsmatters.net" TargetMode="External"/><Relationship Id="rId4" Type="http://schemas.openxmlformats.org/officeDocument/2006/relationships/image" Target="../media/image3.png"/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3.vml"/><Relationship Id="rId2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4.vml"/><Relationship Id="rId2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5.vml"/><Relationship Id="rId2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6.vml"/><Relationship Id="rId2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7.vml"/><Relationship Id="rId2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8.vml"/><Relationship Id="rId2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9.vml"/><Relationship Id="rId2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30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30.vml"/><Relationship Id="rId2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17525"/>
            <a:ext cx="7772400" cy="1143000"/>
          </a:xfrm>
        </p:spPr>
        <p:txBody>
          <a:bodyPr/>
          <a:lstStyle>
            <a:lvl1pPr>
              <a:defRPr sz="3600">
                <a:solidFill>
                  <a:srgbClr val="1730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68F9B57-51FF-46B4-A8EF-A2A36F347580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20695632-4E1A-4927-AB41-25B6C47D1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57CE-4874-4AB6-9CAE-C1BFA6938D06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153C-5BCD-44DD-812E-C80281062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1336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2484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78F4-719D-4821-A49B-4A7905E66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17525"/>
            <a:ext cx="7772400" cy="1143000"/>
          </a:xfrm>
        </p:spPr>
        <p:txBody>
          <a:bodyPr/>
          <a:lstStyle>
            <a:lvl1pPr>
              <a:defRPr sz="3600">
                <a:solidFill>
                  <a:srgbClr val="1730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772B5927-A9CF-44F5-B19C-581AF0BF0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3917-FD21-4833-BB78-C07D41EAD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43D-05E2-4518-A7BC-AFA88AD66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5A35-E6C3-42C9-B1A5-1150E234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B035-4513-46A3-9330-B3419424D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059D-5800-45A7-9A30-B5D153B48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D2AC-EDEA-4030-9B89-38FF30B36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3191-AFE4-4ABB-B877-8DED908C8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97DC-3F51-4375-BF45-07BF2C08D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1B810-FB4D-4DD1-8276-BE1F748AA2CC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D0462-2E97-478E-86EF-940356908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534D-6990-4981-A5F5-B937D816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31E0-DA1D-4E8F-9306-ACD4F2415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352800" y="609600"/>
            <a:ext cx="5592763" cy="18748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3BA6E-5BAA-470F-82CE-08DCB0F4D226}" type="datetime1">
              <a:rPr lang="en-US"/>
              <a:pPr>
                <a:defRPr/>
              </a:pPr>
              <a:t>8/18/16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8A6-4172-41DB-A2F5-7C3A3F75F04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1553-379D-4422-AF97-1F6EA8861626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7E6E-0516-4D50-972C-F971E920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0503E-702D-4F67-B4E9-DF7108DCD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48BF-9A8F-4FB9-8081-A65057E82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0C54E-386A-42AA-89A9-890A89FDC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6FFA-BEF3-4EB3-9EF5-9F1BD065B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709F-A0B9-45A7-85F3-1CF85AA00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B155-8271-456A-BEA3-A68B2871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352800" y="609600"/>
            <a:ext cx="5592763" cy="18748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A406-4840-4C77-9315-BED141C501D4}" type="datetime1">
              <a:rPr lang="en-US"/>
              <a:pPr>
                <a:defRPr/>
              </a:pPr>
              <a:t>8/18/16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DECA-A7A7-42A7-A5DD-F6C83C5B9CB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7895-7DA0-4312-883A-16DAF6FA1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42F5-8FFD-402C-B8FB-9367340E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E389-D79D-4674-A84B-AF4534F9C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D3C2-5EBE-4B32-89EC-4FD9FF56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1336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2484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BA64-460C-4F54-9371-EA84EA08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17525"/>
            <a:ext cx="7772400" cy="1143000"/>
          </a:xfrm>
        </p:spPr>
        <p:txBody>
          <a:bodyPr/>
          <a:lstStyle>
            <a:lvl1pPr>
              <a:defRPr sz="3600">
                <a:solidFill>
                  <a:srgbClr val="1730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43600"/>
            <a:ext cx="2895600" cy="762000"/>
          </a:xfrm>
        </p:spPr>
        <p:txBody>
          <a:bodyPr/>
          <a:lstStyle>
            <a:lvl1pPr>
              <a:defRPr dirty="0" smtClean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This work is licensed under a </a:t>
            </a:r>
            <a:r>
              <a:rPr lang="en-US">
                <a:hlinkClick r:id="rId3"/>
              </a:rPr>
              <a:t>Creative Commons Attribution 3.0 </a:t>
            </a:r>
            <a:r>
              <a:rPr lang="en-US" err="1">
                <a:hlinkClick r:id="rId3"/>
              </a:rPr>
              <a:t>Unported</a:t>
            </a:r>
            <a:r>
              <a:rPr lang="en-US">
                <a:hlinkClick r:id="rId3"/>
              </a:rPr>
              <a:t> License</a:t>
            </a:r>
            <a:r>
              <a:rPr lang="en-US"/>
              <a:t>.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2B4AE03D-A959-4F29-9BB5-8AE8D4082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C1DF-FC8A-46CD-B28F-9B13963D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6355-A9C5-4E41-887E-CA98DF14B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FE80-9FF9-49E2-A785-73A256886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75B0-9BD0-4773-9F13-380DADA6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59550-5EC5-414B-BF2E-A2CEFF2F9A67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1DD9-3D0D-4E91-85FE-1F08F5CC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E646F-F91E-421E-B53B-08CEBFFB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95FA-A699-48B0-9A2F-CD8CF90FC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DE5A-79E3-4A14-972C-280A930C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082B-B2FD-4F20-8EAA-B0C15EAB9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A71C-ABA1-4F71-A56F-FAC0D196B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D258-CD31-4078-A293-19CDEC960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CD04C-31BA-4D97-A059-47DDC57306A6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6D07-94D1-427E-961B-66935460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90202-30F8-47F6-AD79-592453591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4CC6-23A7-4DBF-AC42-EE10D7018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A7E23-4B6C-459B-81BA-7835055A3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0A45-47C0-4CFE-8F67-2ECD3F3D9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3F580-C75C-4C64-892B-22D6C55F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6391-E472-4DB9-AC22-F89006BEF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2DD9-B00F-46FB-B0E3-AEADE1EAA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FD08-A182-4313-8AF7-BBC678C1F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6B92-2466-4956-8D91-9C88CE5D2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9C5B-33EB-40B5-8869-86F4AF8B7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7CC5E-E3BA-49D0-BFB6-115D5581D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1336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2484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1021-A2FC-4928-9630-23F6A609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17525"/>
            <a:ext cx="7772400" cy="1143000"/>
          </a:xfrm>
        </p:spPr>
        <p:txBody>
          <a:bodyPr/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2819400"/>
            <a:ext cx="7239000" cy="205740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Lawrence M. Hinman, Ph.D.</a:t>
            </a:r>
          </a:p>
          <a:p>
            <a:endParaRPr lang="en-US" dirty="0" smtClean="0"/>
          </a:p>
          <a:p>
            <a:r>
              <a:rPr lang="en-US" dirty="0" smtClean="0"/>
              <a:t>http://ethicsmatters.net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429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2B4AE03D-A959-4F29-9BB5-8AE8D4082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3733800" cy="6096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17C1DF-FC8A-46CD-B28F-9B13963D7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0614-7AE1-4634-94DA-B879AF99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7" name="Package" r:id="rId4" imgW="1343160" imgH="485640" progId="Package">
                  <p:embed/>
                </p:oleObj>
              </mc:Choice>
              <mc:Fallback>
                <p:oleObj name="Package" r:id="rId4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6355-A9C5-4E41-887E-CA98DF14B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1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FE80-9FF9-49E2-A785-73A2568869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5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75B0-9BD0-4773-9F13-380DADA65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9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0E646F-F91E-421E-B53B-08CEBFFBA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3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95FA-A699-48B0-9A2F-CD8CF90FCF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7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DE5A-79E3-4A14-972C-280A930CD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1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082B-B2FD-4F20-8EAA-B0C15EAB9C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55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A71C-ABA1-4F71-A56F-FAC0D196B6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9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D258-CD31-4078-A293-19CDEC960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352800" y="609600"/>
            <a:ext cx="5592763" cy="18748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5967-6C97-46BC-9AA1-22B4D9A9E351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3484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Lawrence M. Hinman, Ph.D.</a:t>
            </a:r>
            <a:endParaRPr lang="en-US"/>
          </a:p>
        </p:txBody>
      </p:sp>
      <p:sp>
        <p:nvSpPr>
          <p:cNvPr id="3484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0D6D-6881-4AC5-A6C1-AA85AC336D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6460-B542-4BE1-A302-8BCF53877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CD04C-31BA-4D97-A059-47DDC57306A6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Lawrence M. Hinman,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6D07-94D1-427E-961B-669354609F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7417-35CE-4705-86B0-2A059537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10F6-7C4F-416A-BA55-C61FC954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4D88-B087-4FFF-BA25-EDABCE267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462D-184C-481B-A08A-22E7ED10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94D4-47C4-41FA-BD45-648B26378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771A-5029-4306-A9DF-914E4F7D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D335-4A35-419E-8D3D-D6C38EE6A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5D78C-5384-4B01-9F7C-92CD52D39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453C-EAC5-43DF-9C67-E3AAD35E4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A3B1D-966F-4E66-87B5-8B0500D12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E98E-B7BF-41A8-A30B-294D55981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1336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2484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BA3E-079A-4401-B0C0-33DD8FC05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3124200" y="63246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27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3246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17525"/>
            <a:ext cx="7772400" cy="1143000"/>
          </a:xfrm>
        </p:spPr>
        <p:txBody>
          <a:bodyPr/>
          <a:lstStyle>
            <a:lvl1pPr>
              <a:defRPr sz="3600">
                <a:solidFill>
                  <a:srgbClr val="1730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19400"/>
            <a:ext cx="7239000" cy="205740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AADF985-6175-456D-A446-FD0F28E13FDA}" type="datetime1">
              <a:rPr lang="en-US" smtClean="0"/>
              <a:pPr/>
              <a:t>8/18/16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429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©Lawrence M. Hinman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9C51BD18-07F1-44DD-9EF2-463B063C3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utoUpdateAnimBg="0"/>
      <p:bldP spid="231427" grpId="1" autoUpdateAnimBg="0"/>
      <p:bldP spid="231428" grpId="0" build="p" autoUpdateAnimBg="0" advAuto="2000"/>
      <p:bldP spid="231428" grpId="1" build="p" autoUpdateAnimBg="0" advAuto="2000"/>
    </p:bldLst>
  </p:timing>
  <p:hf hdr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1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21915CF-79D9-4021-818C-85F2EDBAAE43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ADE0275-19B6-478E-9B3E-75D8B4CCD767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build="p" autoUpdateAnimBg="0" advAuto="2000"/>
      <p:bldP spid="3" grpId="1" build="p" autoUpdateAnimBg="0" advAuto="2000"/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5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9C78E5-A867-4DAD-AC08-114B8275BDCF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F4EDE-CAA7-41DB-BB42-1B256A3B810D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build="p" autoUpdateAnimBg="0" advAuto="2000"/>
      <p:bldP spid="3" grpId="1" build="p" autoUpdateAnimBg="0" advAuto="2000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9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B022A-6A22-4DD6-B7B9-7841C18A478F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E7BA-5DA3-4BDC-BF1E-0E7CDEC880AB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build="p" autoUpdateAnimBg="0" advAuto="2000"/>
      <p:bldP spid="3" grpId="1" build="p" autoUpdateAnimBg="0" advAuto="2000"/>
      <p:bldP spid="4" grpId="0" build="p" autoUpdateAnimBg="0" advAuto="2000"/>
      <p:bldP spid="4" grpId="1" build="p" autoUpdateAnimBg="0" advAuto="2000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3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DE79A-C7BA-4B84-B89A-0122B74BC8E2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EE1F3-926E-43A5-AAFC-06738C40B3AB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build="p" autoUpdateAnimBg="0" advAuto="2000"/>
      <p:bldP spid="3" grpId="1" build="p" autoUpdateAnimBg="0" advAuto="2000"/>
      <p:bldP spid="4" grpId="0" build="p" autoUpdateAnimBg="0" advAuto="2000"/>
      <p:bldP spid="4" grpId="1" build="p" autoUpdateAnimBg="0" advAuto="2000"/>
      <p:bldP spid="5" grpId="0" build="p" autoUpdateAnimBg="0" advAuto="2000"/>
      <p:bldP spid="5" grpId="1" build="p" autoUpdateAnimBg="0" advAuto="2000"/>
      <p:bldP spid="6" grpId="0" build="p" autoUpdateAnimBg="0" advAuto="2000"/>
      <p:bldP spid="6" grpId="1" build="p" autoUpdateAnimBg="0" advAuto="2000"/>
    </p:bld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47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2F56E05-EAD4-4B05-983D-E4AAFA2DEEAE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44E7D54-C95F-40E1-AF74-76537ABA16DD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1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7EB63D-E6C2-4AB3-A977-C4E2AE7481F7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B58D-EC6B-4CD0-80F7-553CCC13B96C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5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085B6F-28B2-4919-920F-B4E896357650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D67E0-6899-4D25-A032-359C8CE8A00D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build="p" autoUpdateAnimBg="0" advAuto="2000"/>
      <p:bldP spid="3" grpId="1" build="p" autoUpdateAnimBg="0" advAuto="2000"/>
      <p:bldP spid="4" grpId="0" build="p" autoUpdateAnimBg="0" advAuto="2000"/>
      <p:bldP spid="4" grpId="1" build="p" autoUpdateAnimBg="0" advAuto="200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0161-3BA6-4528-BF42-77EB7325F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9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C8513-0951-4CEE-9940-98BF57D7BC2F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B96F2-D0A3-46E6-8070-E382E664848C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build="p" autoUpdateAnimBg="0" advAuto="2000"/>
      <p:bldP spid="3" grpId="1" build="p" autoUpdateAnimBg="0" advAuto="2000"/>
      <p:bldP spid="4" grpId="0" build="p" autoUpdateAnimBg="0" advAuto="2000"/>
      <p:bldP spid="4" grpId="1" build="p" autoUpdateAnimBg="0" advAuto="2000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3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C5B2-4E8A-4AAD-B3B6-0753A0E3F49F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D9E-542F-44DB-92E3-E6A130A7169F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build="p" autoUpdateAnimBg="0" advAuto="2000"/>
      <p:bldP spid="3" grpId="1" build="p" autoUpdateAnimBg="0" advAuto="2000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7" name="Package" r:id="rId5" imgW="1343160" imgH="485640" progId="Package">
                  <p:embed/>
                </p:oleObj>
              </mc:Choice>
              <mc:Fallback>
                <p:oleObj name="Package" r:id="rId5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A23EDA-8E6B-4760-8A89-8060E2D4833C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02C5B-D859-4CA7-8E79-9FCAE5EBCBD4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build="p" autoUpdateAnimBg="0" advAuto="2000"/>
      <p:bldP spid="3" grpId="1" build="p" autoUpdateAnimBg="0" advAuto="2000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9E579A-7F76-47A0-B5E6-C3DF1364653C}" type="datetime1">
              <a:rPr lang="en-US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48BF98-4A92-4A7C-9522-37A5FE2BFC77}" type="slidenum">
              <a:rPr lang="en-US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build="p" autoUpdateAnimBg="0" advAuto="2000"/>
      <p:bldP spid="3" grpId="1" build="p" autoUpdateAnimBg="0" advAuto="2000"/>
      <p:bldP spid="4" grpId="0" build="p" autoUpdateAnimBg="0" advAuto="2000"/>
      <p:bldP spid="4" grpId="1" build="p" autoUpdateAnimBg="0" advAuto="2000"/>
    </p:bld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7417-35CE-4705-86B0-2A059537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10F6-7C4F-416A-BA55-C61FC954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4D88-B087-4FFF-BA25-EDABCE267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462D-184C-481B-A08A-22E7ED10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94D4-47C4-41FA-BD45-648B26378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771A-5029-4306-A9DF-914E4F7D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9F5D-BB77-4056-BBF8-E60FF136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D335-4A35-419E-8D3D-D6C38EE6A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5D78C-5384-4B01-9F7C-92CD52D39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453C-EAC5-43DF-9C67-E3AAD35E4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E98E-B7BF-41A8-A30B-294D55981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1336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2484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BA3E-079A-4401-B0C0-33DD8FC05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17525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2819400"/>
            <a:ext cx="7239000" cy="2057400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Lawrence M. Hinman, Ph.D.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Ethics Matters</a:t>
            </a:r>
          </a:p>
          <a:p>
            <a:r>
              <a:rPr lang="en-US" dirty="0" smtClean="0"/>
              <a:t>http://EthicsMatters.net  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6AADF985-6175-456D-A446-FD0F28E13FDA}" type="datetime1">
              <a:rPr lang="en-US" smtClean="0"/>
              <a:pPr/>
              <a:t>8/18/16</a:t>
            </a:fld>
            <a:endParaRPr lang="en-US"/>
          </a:p>
        </p:txBody>
      </p:sp>
      <p:pic>
        <p:nvPicPr>
          <p:cNvPr id="11" name="Picture 10" descr="LargeButton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6172200"/>
            <a:ext cx="360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429000" cy="457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©Lawrence M. Hinman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9C51BD18-07F1-44DD-9EF2-463B063C3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hf hdr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argeButton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1600" y="6172200"/>
            <a:ext cx="360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argeButt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800" y="6248400"/>
            <a:ext cx="1549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LargeButt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308725"/>
            <a:ext cx="1549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  <a:prstGeom prst="rect">
            <a:avLst/>
          </a:prstGeom>
        </p:spPr>
        <p:txBody>
          <a:bodyPr/>
          <a:lstStyle>
            <a:lvl2pPr indent="-227013">
              <a:defRPr/>
            </a:lvl2pPr>
            <a:lvl3pPr indent="-163513">
              <a:defRPr/>
            </a:lvl3pPr>
            <a:lvl4pPr indent="-16510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indent="-174625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anchor="ctr"/>
          <a:lstStyle>
            <a:lvl1pPr>
              <a:defRPr sz="1800" b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915CF-79D9-4021-818C-85F2EDBAAE43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3733800" cy="457200"/>
          </a:xfrm>
          <a:prstGeom prst="rect">
            <a:avLst/>
          </a:prstGeom>
        </p:spPr>
        <p:txBody>
          <a:bodyPr anchor="ctr"/>
          <a:lstStyle>
            <a:lvl1pPr algn="ctr">
              <a:defRPr sz="14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172200"/>
            <a:ext cx="1905000" cy="457200"/>
          </a:xfrm>
          <a:prstGeom prst="rect">
            <a:avLst/>
          </a:prstGeom>
        </p:spPr>
        <p:txBody>
          <a:bodyPr anchor="ctr"/>
          <a:lstStyle>
            <a:lvl1pPr algn="ctr">
              <a:defRPr sz="1800" b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DE0275-19B6-478E-9B3E-75D8B4CCD767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6B022A-6A22-4DD6-B7B9-7841C18A478F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3733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B6E7BA-5DA3-4BDC-BF1E-0E7CDEC880AB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1" name="Package" r:id="rId4" imgW="1343160" imgH="485640" progId="Package">
                  <p:embed/>
                </p:oleObj>
              </mc:Choice>
              <mc:Fallback>
                <p:oleObj name="Package" r:id="rId4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CDE79A-C7BA-4B84-B89A-0122B74BC8E2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3733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BEE1F3-926E-43A5-AAFC-06738C40B3AB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5" name="Package" r:id="rId4" imgW="1343160" imgH="485640" progId="Package">
                  <p:embed/>
                </p:oleObj>
              </mc:Choice>
              <mc:Fallback>
                <p:oleObj name="Package" r:id="rId4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2F56E05-EAD4-4B05-983D-E4AAFA2DEEAE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3733800" cy="533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44E7D54-C95F-40E1-AF74-76537ABA16DD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542D6-9B62-4F6F-B86C-750588ADE657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4B22-47FB-48C3-BE8B-4CD429C9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030B4-6162-47CE-A258-12E92D810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39" name="Package" r:id="rId4" imgW="1343160" imgH="485640" progId="Package">
                  <p:embed/>
                </p:oleObj>
              </mc:Choice>
              <mc:Fallback>
                <p:oleObj name="Package" r:id="rId4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7EB63D-E6C2-4AB3-A977-C4E2AE7481F7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3733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E3B58D-EC6B-4CD0-80F7-553CCC13B96C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3" name="Package" r:id="rId4" imgW="1343160" imgH="485640" progId="Package">
                  <p:embed/>
                </p:oleObj>
              </mc:Choice>
              <mc:Fallback>
                <p:oleObj name="Package" r:id="rId4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085B6F-28B2-4919-920F-B4E896357650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3733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4D67E0-6899-4D25-A032-359C8CE8A00D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7" name="Package" r:id="rId4" imgW="1343160" imgH="485640" progId="Package">
                  <p:embed/>
                </p:oleObj>
              </mc:Choice>
              <mc:Fallback>
                <p:oleObj name="Package" r:id="rId4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4C8513-0951-4CEE-9940-98BF57D7BC2F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3733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AB96F2-D0A3-46E6-8070-E382E664848C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11" name="Package" r:id="rId4" imgW="1343160" imgH="485640" progId="Package">
                  <p:embed/>
                </p:oleObj>
              </mc:Choice>
              <mc:Fallback>
                <p:oleObj name="Package" r:id="rId4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905000"/>
            <a:ext cx="7772400" cy="4191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BC5B2-4E8A-4AAD-B3B6-0753A0E3F49F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3733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230D9E-542F-44DB-92E3-E6A130A7169F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35" name="Package" r:id="rId4" imgW="1343160" imgH="485640" progId="Package">
                  <p:embed/>
                </p:oleObj>
              </mc:Choice>
              <mc:Fallback>
                <p:oleObj name="Package" r:id="rId4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6200"/>
            <a:ext cx="21145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91250" cy="601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A23EDA-8E6B-4760-8A89-8060E2D4833C}" type="datetime1">
              <a:rPr lang="en-US" smtClean="0"/>
              <a:pPr/>
              <a:t>8/18/16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3733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2C5B-D859-4CA7-8E79-9FCAE5EBCBD4}" type="slidenum">
              <a:rPr lang="en-US" smtClean="0"/>
              <a:pPr/>
              <a:t>‹#›</a:t>
            </a:fld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352800" y="609600"/>
            <a:ext cx="5592763" cy="1874838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ADF985-6175-456D-A446-FD0F28E13FDA}" type="datetime1">
              <a:rPr lang="en-US" smtClean="0"/>
              <a:pPr/>
              <a:t>8/18/16</a:t>
            </a:fld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172200"/>
            <a:ext cx="3733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51BD18-07F1-44DD-9EF2-463B063C3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hf hdr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9" name="Package" r:id="rId4" imgW="1343160" imgH="485640" progId="Package">
                  <p:embed/>
                </p:oleObj>
              </mc:Choice>
              <mc:Fallback>
                <p:oleObj name="Package" r:id="rId4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ADF985-6175-456D-A446-FD0F28E13FDA}" type="datetime1">
              <a:rPr lang="en-US" smtClean="0"/>
              <a:pPr/>
              <a:t>8/18/16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©Lawrence M. Hinman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51BD18-07F1-44DD-9EF2-463B063C3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hf hdr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ECD5-F643-4D95-A64D-DBD352A4F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F33C1-122B-4EBF-AE36-6C1783812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A70D-7990-45C5-955A-84391F339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7635-991C-4B69-ADFF-971FFFCFD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FCEB-4364-4686-8278-55DE78FE9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71E03-2E46-4E68-B8F7-442A7AAF4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0F3A-F624-4C6E-A128-75688CC79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E369-9683-4461-9E5E-9B295ACE9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106BD-6537-4F97-861A-C12DFE8A6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65C3-701A-4F1F-8098-AF8D6004A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9455B-8C6B-42A9-A4D2-3B80E8D54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1336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2484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ECEB8-B6B1-43DB-B649-843E7F83C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AE03D-A959-4F29-9BB5-8AE8D4082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7338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Lawrence M. Hinman</a:t>
            </a:r>
          </a:p>
          <a:p>
            <a:pPr algn="r"/>
            <a:endParaRPr lang="en-US" sz="2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Emeritus Professor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of Philosophy</a:t>
            </a:r>
          </a:p>
          <a:p>
            <a:pPr algn="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University of San Diego</a:t>
            </a:r>
          </a:p>
          <a:p>
            <a:pPr algn="r"/>
            <a:endParaRPr lang="en-US" sz="2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Last updated: </a:t>
            </a:r>
            <a:fld id="{8C84F089-BA6E-4C42-94E1-AE8FDF24FAF3}" type="datetime1">
              <a:rPr lang="en-US" sz="2000" b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pPr algn="r"/>
              <a:t>8/18/16</a:t>
            </a:fld>
            <a:endParaRPr lang="en-US" sz="2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2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lvl2pPr>
            <a:lvl3pPr marL="1143000" indent="-228600"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lvl3pPr>
            <a:lvl4pPr marL="1600200" indent="-228600"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7C1DF-FC8A-46CD-B28F-9B13963D7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0333-EF0C-4381-89C9-ECDE75C15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76355-A9C5-4E41-887E-CA98DF14B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BFE80-9FF9-49E2-A785-73A2568869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775B0-9BD0-4773-9F13-380DADA65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E646F-F91E-421E-B53B-08CEBFFBA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8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B95FA-A699-48B0-9A2F-CD8CF90FCF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8597"/>
      </p:ext>
    </p:extLst>
  </p:cSld>
  <p:clrMapOvr>
    <a:masterClrMapping/>
  </p:clrMapOvr>
  <p:transition>
    <p:split orient="vert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3DE5A-79E3-4A14-972C-280A930CD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A082B-B2FD-4F20-8EAA-B0C15EAB9C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EA71C-ABA1-4F71-A56F-FAC0D196B6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D258-CD31-4078-A293-19CDEC960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95F7-6788-4414-8909-41A744945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1336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2484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73F5-EEAF-4EC3-AC7A-1DA86E3F4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352800" y="609600"/>
            <a:ext cx="5592763" cy="18748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081C8-39D6-478C-BC90-FC2CE3563CB3}" type="datetime1">
              <a:rPr lang="en-US"/>
              <a:pPr>
                <a:defRPr/>
              </a:pPr>
              <a:t>8/18/16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F9CE-E929-4C9E-BB9A-D8179700A8A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CB2A-09C4-4C8E-92DB-E03F8CF50DF8}" type="datetime1">
              <a:rPr lang="en-US"/>
              <a:pPr>
                <a:defRPr/>
              </a:pPr>
              <a:t>8/18/16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30CF-A91C-49F9-80F5-860CFF92077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17525"/>
            <a:ext cx="7772400" cy="1143000"/>
          </a:xfrm>
        </p:spPr>
        <p:txBody>
          <a:bodyPr/>
          <a:lstStyle>
            <a:lvl1pPr>
              <a:defRPr sz="3600">
                <a:solidFill>
                  <a:srgbClr val="1730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9222D3B-11DC-4E47-A905-8769AFB1DF49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9C70E516-7198-42A8-AF4C-D565A6363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B77F-A17C-47FC-87C9-DA2422B174CD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82ACC-7F0D-4797-BD1E-8D2926DEB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C06DA-59F1-490C-80D7-B125DB3ED23F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3B34-325F-4DA6-8C9F-DC2BB82EF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FBF27-1F41-44A7-80FE-ABF3D3F2603B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39A3C-F82A-453D-AD3E-2DE5523F5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8F9E9-DE4A-425C-8933-CF8DE0388997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7F1E-8FDE-45AE-8E27-FFB6CA922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216A-FB1F-4239-AE4F-DF9AF5E35648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4993-0A07-4276-B52F-0E125EFE1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4D21-C89E-464C-ADEB-194213F6D165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25DA-0D32-4795-BDF6-27D0D581F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EF30-E94E-4D38-95CD-9A0AC3836E8D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FCE9-04D3-4620-ADCB-67777536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3FBC1-2C8D-4A6B-B96B-EC48C139CD22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AD13C-2137-414D-AFB3-D88CF1531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3380-9F82-453A-8659-59F695F3D0B4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FB21-7923-4C19-83F9-22305BEF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86DA1-B0BB-4310-9C48-1DB994913D1B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F6C4-25AD-4480-9403-3C5AAEEEC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7AA4-12AD-43B6-8118-3829A4967D0E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3565D-B767-49A7-9BF8-A02F257C4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352800" y="609600"/>
            <a:ext cx="5592763" cy="18748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6DC47-4C04-4E5D-8D0E-17F7B2A4C196}" type="datetime1">
              <a:rPr lang="en-US"/>
              <a:pPr>
                <a:defRPr/>
              </a:pPr>
              <a:t>8/18/16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CD11-CFAC-4BCA-AA46-B6D07FB1EB4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895D-6C92-48E0-B676-7804F36D20A5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5F87-E731-46BA-A847-B734F0209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87284-FEA0-4DD2-9766-CB5E091D7B36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B619-8E28-4613-9233-A6294A163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57E5-D4AC-499F-AA5F-7A0A92A2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41DC-535B-41EB-8876-63ADDFD65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CE21-97D7-4D6D-BD65-DEBB0F856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B19B-5BD0-4CBD-998E-837F7C3C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C570-C2DE-4C59-BFE9-46A663A60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889A5-71FC-4C24-8841-1FA6C498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DA27-E9CD-4E6C-891F-3A51FBC3D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52B1-14F1-4E77-BAC1-3B824DEF2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8D50-FFFB-48B6-8C50-B6A51F631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1FAC-2591-4A3C-8E43-99736F50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BF4D-E4CB-4172-ADE9-6FABA551868B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8F516-9C69-4C63-9832-D779DB54C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1336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2484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7016-CE52-4A2E-B6A3-0A0CD4FB9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352800" y="609600"/>
            <a:ext cx="5592763" cy="18748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ABE5C-5888-4142-B99A-BEC7B3F6639D}" type="datetime1">
              <a:rPr lang="en-US"/>
              <a:pPr>
                <a:defRPr/>
              </a:pPr>
              <a:t>8/18/16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7F50-C8F8-4F11-AFA2-AACDAD558D83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DE507-C32B-406A-AE26-E429FC6516A5}" type="datetime1">
              <a:rPr lang="en-US"/>
              <a:pPr>
                <a:defRPr/>
              </a:pPr>
              <a:t>8/18/16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9239B-8AFB-4CF6-A2C0-ECDB7B7D510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17525"/>
            <a:ext cx="7772400" cy="1143000"/>
          </a:xfrm>
        </p:spPr>
        <p:txBody>
          <a:bodyPr/>
          <a:lstStyle>
            <a:lvl1pPr>
              <a:defRPr sz="3600">
                <a:solidFill>
                  <a:srgbClr val="1730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92E994C-31EF-41CC-ACE3-BB1AF6736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A401-408E-4A48-9FCD-CF6457A6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0B66E-AF61-48C9-91A7-5CA0229ED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1279-58F0-42C1-9699-42B6E2AFD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1A55-7A5F-4C5A-BAA0-3AE55E282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453-DD63-4FAD-9BBA-C5944AFF8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0B77-AFA7-409F-A7EC-2BEAADF85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DFDD-C5A2-4724-909F-B7973E325847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7724-63D1-4C90-B246-6FE46C06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BAC2-C50D-41B6-AB1D-3152DD3F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244F-1C88-4C4E-9C77-45937537A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5947-05F4-4E41-9291-CBBD50CA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0620-C495-41CF-8BAD-1BAA92558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352800" y="609600"/>
            <a:ext cx="5592763" cy="18748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DA6A-26E4-4167-B812-E7F72D19E778}" type="datetime1">
              <a:rPr lang="en-US"/>
              <a:pPr>
                <a:defRPr/>
              </a:pPr>
              <a:t>8/18/16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0DD9-BFD3-4928-9B0C-CEE057BE122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EE1A-3C98-4EEF-B4FD-AE75B223B997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AF29-9196-4A4B-9202-2493BACAD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CBF49-AFA1-4A39-B367-708842959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FE8B5-C8C1-4311-AD99-AC90BC126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00C35-BFD4-4461-9FB6-28B02A380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421B-DC59-41AF-851D-8CA1BD470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CE4C3-42A4-45F8-B264-3C25AE47ED20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7A0C-1288-4112-B231-603293F47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9A9D7-0705-462F-AEFE-39DF260F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2EB4-872F-4DA6-99F8-3795CBDAC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2B3B3-52C7-4947-86C8-E11B73A35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84421-C50B-4227-BF9E-46D4AF4FC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E4193-4331-48CD-92AA-B57574E5B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93E6-5A0C-46FA-9257-33639573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21336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2484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ED730-E499-48B5-AEF3-02B34C084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517525"/>
            <a:ext cx="7772400" cy="1143000"/>
          </a:xfrm>
        </p:spPr>
        <p:txBody>
          <a:bodyPr/>
          <a:lstStyle>
            <a:lvl1pPr>
              <a:defRPr sz="3600">
                <a:solidFill>
                  <a:srgbClr val="17306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7E6FB046-A71C-4CE2-8209-15B6D6A42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B8F7-5557-44D6-AE13-B1460B6BE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89B0-CCE1-4F9D-B7EB-9DC49E62B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792C8-ED98-436C-8767-CF11B48E566D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DF9D-44F1-4E43-A2AD-6F53A8A8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9A12-937A-470D-BE4A-1792F953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6FD7-AFAF-4D0B-84D1-3C1BD3757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8C48-2703-400C-A770-BFBD22D25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FD131-5F86-4084-ABB2-21383CA5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7533-77EC-48B9-9E7C-2A4DB740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B3A0-F28F-4517-A403-F1F9641AF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9653-55FF-4578-A0D5-DC854B847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6200"/>
            <a:ext cx="21145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912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B0BF-5839-4ECC-88C6-41B959ADD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352800" y="609600"/>
            <a:ext cx="5592763" cy="18748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9AE93-CDC4-4489-AAF0-62E5D564C3DA}" type="datetime1">
              <a:rPr lang="en-US"/>
              <a:pPr>
                <a:defRPr/>
              </a:pPr>
              <a:t>8/18/16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DA4C-ADAA-40AF-B143-AB4430F4D1A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7FA4-49CC-4150-9544-0C1A7F926EBD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F1E97-A9C3-4EFA-87E5-3C6D50C2D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F489-0D7F-457F-9F58-89AEB5B14510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CAA2C-050D-405E-84AF-56C96385A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  <p:sndAc>
      <p:stSnd>
        <p:snd r:embed="rId1" name="CAMERA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AD1F-2530-47FA-A080-67093BE55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D07EF-DE31-4466-8A67-FEFED0401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C089-A725-4B9E-8BB4-46055E6D0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3810000" cy="76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D8CB-E803-4751-BEE3-FC5FA97B6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D63F-A72D-43EE-BCAB-DFFEC75F2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807F-3599-46FF-A68F-A876D6287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213B-0AE5-465E-B498-65A1A14B9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8D5C-E458-4F9E-8F52-A17BB350F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EF46-E148-43EF-B3FE-8A2C0D88B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1309B-9A96-42B1-93BB-7492AACCC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audio" Target="../media/audio1.wav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0.xml"/><Relationship Id="rId14" Type="http://schemas.openxmlformats.org/officeDocument/2006/relationships/theme" Target="../theme/theme13.xml"/><Relationship Id="rId15" Type="http://schemas.openxmlformats.org/officeDocument/2006/relationships/vmlDrawing" Target="../drawings/vmlDrawing1.vml"/><Relationship Id="rId16" Type="http://schemas.openxmlformats.org/officeDocument/2006/relationships/audio" Target="../media/audio1.wav"/><Relationship Id="rId17" Type="http://schemas.openxmlformats.org/officeDocument/2006/relationships/image" Target="../media/image1.png"/><Relationship Id="rId18" Type="http://schemas.openxmlformats.org/officeDocument/2006/relationships/oleObject" Target="../embeddings/oleObject1.bin"/><Relationship Id="rId19" Type="http://schemas.openxmlformats.org/officeDocument/2006/relationships/image" Target="../media/image2.wmf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1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3.xml"/><Relationship Id="rId13" Type="http://schemas.openxmlformats.org/officeDocument/2006/relationships/theme" Target="../theme/theme15.xml"/><Relationship Id="rId14" Type="http://schemas.openxmlformats.org/officeDocument/2006/relationships/vmlDrawing" Target="../drawings/vmlDrawing11.vml"/><Relationship Id="rId15" Type="http://schemas.openxmlformats.org/officeDocument/2006/relationships/audio" Target="../media/audio1.wav"/><Relationship Id="rId16" Type="http://schemas.openxmlformats.org/officeDocument/2006/relationships/image" Target="../media/image1.png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2.wmf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4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0.xml"/><Relationship Id="rId8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3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06.xml"/><Relationship Id="rId13" Type="http://schemas.openxmlformats.org/officeDocument/2006/relationships/theme" Target="../theme/theme17.xml"/><Relationship Id="rId14" Type="http://schemas.openxmlformats.org/officeDocument/2006/relationships/hyperlink" Target="http;/ethicsmatters.net" TargetMode="Externa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1.xml"/><Relationship Id="rId8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4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7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8.xml"/><Relationship Id="rId12" Type="http://schemas.openxmlformats.org/officeDocument/2006/relationships/theme" Target="../theme/theme19.xml"/><Relationship Id="rId13" Type="http://schemas.openxmlformats.org/officeDocument/2006/relationships/audio" Target="../media/audio1.wav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4.xml"/><Relationship Id="rId8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5" Type="http://schemas.openxmlformats.org/officeDocument/2006/relationships/audio" Target="../media/audio1.wav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theme" Target="../theme/theme5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theme" Target="../theme/theme7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3.xml"/><Relationship Id="rId14" Type="http://schemas.openxmlformats.org/officeDocument/2006/relationships/theme" Target="../theme/theme9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06043903-8C06-413E-9D30-FA1D0CA87A15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6ECBF5D4-E77E-46B3-A1AE-C48C4A90F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809" r:id="rId12"/>
    <p:sldLayoutId id="2147484810" r:id="rId13"/>
  </p:sldLayoutIdLst>
  <p:transition>
    <p:split orient="vert"/>
    <p:sndAc>
      <p:stSnd>
        <p:snd r:embed="rId1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2000"/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rgbClr val="173063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227013" algn="l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buChar char="•"/>
        <a:defRPr sz="2200">
          <a:solidFill>
            <a:schemeClr val="tx1"/>
          </a:solidFill>
          <a:latin typeface="+mj-lt"/>
          <a:ea typeface="+mn-ea"/>
        </a:defRPr>
      </a:lvl2pPr>
      <a:lvl3pPr marL="463550" indent="163513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j-lt"/>
          <a:ea typeface="+mn-ea"/>
        </a:defRPr>
      </a:lvl3pPr>
      <a:lvl4pPr marL="803275" indent="1651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4pPr>
      <a:lvl5pPr marL="1143000" indent="174625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5pPr>
      <a:lvl6pPr marL="16002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6pPr>
      <a:lvl7pPr marL="20574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7pPr>
      <a:lvl8pPr marL="25146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8pPr>
      <a:lvl9pPr marL="29718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latin typeface="Arial" charset="0"/>
              <a:cs typeface="+mn-cs"/>
            </a:endParaRP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173063"/>
                </a:solidFill>
                <a:latin typeface="Garamond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173063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173063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AFA49C60-BE45-4408-8F14-FAE0F37B0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73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defRPr sz="2400">
          <a:solidFill>
            <a:srgbClr val="173063"/>
          </a:solidFill>
          <a:latin typeface="+mn-lt"/>
          <a:ea typeface="ＭＳ Ｐゴシック" pitchFamily="34" charset="-128"/>
          <a:cs typeface="+mn-cs"/>
        </a:defRPr>
      </a:lvl1pPr>
      <a:lvl2pPr marL="114300" indent="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2pPr>
      <a:lvl3pPr marL="228600" indent="685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3pPr>
      <a:lvl4pPr marL="342900" indent="10287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4pPr>
      <a:lvl5pPr marL="457200" indent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5pPr>
      <a:lvl6pPr marL="9144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6pPr>
      <a:lvl7pPr marL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7pPr>
      <a:lvl8pPr marL="1828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8pPr>
      <a:lvl9pPr marL="22860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2B495967-6C97-46BC-9AA1-22B4D9A9E351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FB2E0D6D-6881-4AC5-A6C1-AA85AC336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12297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rgbClr val="173063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227013" algn="l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buChar char="•"/>
        <a:defRPr sz="2200">
          <a:solidFill>
            <a:schemeClr val="tx1"/>
          </a:solidFill>
          <a:latin typeface="+mj-lt"/>
          <a:ea typeface="+mn-ea"/>
        </a:defRPr>
      </a:lvl2pPr>
      <a:lvl3pPr marL="463550" indent="163513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j-lt"/>
          <a:ea typeface="+mn-ea"/>
        </a:defRPr>
      </a:lvl3pPr>
      <a:lvl4pPr marL="803275" indent="1651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4pPr>
      <a:lvl5pPr marL="1143000" indent="174625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5pPr>
      <a:lvl6pPr marL="16002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6pPr>
      <a:lvl7pPr marL="20574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7pPr>
      <a:lvl8pPr marL="25146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8pPr>
      <a:lvl9pPr marL="29718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173063"/>
                </a:solidFill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063A1B-C19F-4098-A91E-FC74349E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21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defRPr sz="2400">
          <a:solidFill>
            <a:srgbClr val="173063"/>
          </a:solidFill>
          <a:latin typeface="+mn-lt"/>
          <a:ea typeface="ＭＳ Ｐゴシック" pitchFamily="34" charset="-128"/>
          <a:cs typeface="+mn-cs"/>
        </a:defRPr>
      </a:lvl1pPr>
      <a:lvl2pPr marL="114300" indent="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2pPr>
      <a:lvl3pPr marL="228600" indent="685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3pPr>
      <a:lvl4pPr marL="342900" indent="10287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4pPr>
      <a:lvl5pPr marL="457200" indent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5pPr>
      <a:lvl6pPr marL="9144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6pPr>
      <a:lvl7pPr marL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7pPr>
      <a:lvl8pPr marL="1828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8pPr>
      <a:lvl9pPr marL="22860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fld id="{06043903-8C06-413E-9D30-FA1D0CA87A15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1722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(c) Lawrence M. Hinman, Ph.D.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Garamond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ECBF5D4-E77E-46B3-A1AE-C48C4A90F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1035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3" name="Package" r:id="rId18" imgW="1343160" imgH="485640" progId="Package">
                  <p:embed/>
                </p:oleObj>
              </mc:Choice>
              <mc:Fallback>
                <p:oleObj name="Package" r:id="rId18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  <p:sldLayoutId id="2147484881" r:id="rId12"/>
    <p:sldLayoutId id="2147484882" r:id="rId13"/>
  </p:sldLayoutIdLst>
  <p:transition>
    <p:split orient="vert"/>
    <p:sndAc>
      <p:stSnd>
        <p:snd r:embed="rId1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utoUpdateAnimBg="0"/>
      <p:bldP spid="1030" grpId="0" build="p" autoUpdateAnimBg="0" advAuto="2000"/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20000"/>
        </a:spcAft>
        <a:buClr>
          <a:srgbClr val="173063"/>
        </a:buClr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14300" indent="227013" algn="l" rtl="0" eaLnBrk="1" fontAlgn="base" hangingPunct="1">
        <a:spcBef>
          <a:spcPct val="20000"/>
        </a:spcBef>
        <a:spcAft>
          <a:spcPct val="0"/>
        </a:spcAft>
        <a:buClr>
          <a:srgbClr val="173063"/>
        </a:buClr>
        <a:buFont typeface="Times"/>
        <a:buChar char="•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63550" indent="16351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3275" indent="165100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6pPr>
      <a:lvl7pPr marL="20574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7pPr>
      <a:lvl8pPr marL="25146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8pPr>
      <a:lvl9pPr marL="29718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173063"/>
                </a:solidFill>
                <a:latin typeface="Garamond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173063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173063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C838E94-3DE9-4263-81CB-41728F109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4585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173063"/>
        </a:buClr>
        <a:buFont typeface="Times"/>
        <a:defRPr sz="24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1pPr>
      <a:lvl2pPr marL="114300" indent="3429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2pPr>
      <a:lvl3pPr marL="228600" indent="685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3pPr>
      <a:lvl4pPr marL="342900" indent="10287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4pPr>
      <a:lvl5pPr marL="457200" indent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5pPr>
      <a:lvl6pPr marL="9144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6pPr>
      <a:lvl7pPr marL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7pPr>
      <a:lvl8pPr marL="1828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8pPr>
      <a:lvl9pPr marL="22860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fld id="{6AADF985-6175-456D-A446-FD0F28E13FDA}" type="datetime1">
              <a:rPr lang="en-US" smtClean="0"/>
              <a:pPr/>
              <a:t>8/18/16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1722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en-US" smtClean="0"/>
              <a:t>©Lawrence M. Hinman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Garamond" pitchFamily="1" charset="0"/>
                <a:ea typeface="ＭＳ Ｐゴシック" pitchFamily="1" charset="-128"/>
                <a:cs typeface="+mn-cs"/>
              </a:defRPr>
            </a:lvl1pPr>
          </a:lstStyle>
          <a:p>
            <a:fld id="{9C51BD18-07F1-44DD-9EF2-463B063C3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1035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2819400" y="6248400"/>
          <a:ext cx="67151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3" name="Package" r:id="rId17" imgW="1343160" imgH="485640" progId="Package">
                  <p:embed/>
                </p:oleObj>
              </mc:Choice>
              <mc:Fallback>
                <p:oleObj name="Package" r:id="rId17" imgW="1343160" imgH="485640" progId="Packag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248400"/>
                        <a:ext cx="67151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  <p:sldLayoutId id="2147484907" r:id="rId12"/>
  </p:sldLayoutIdLst>
  <p:transition>
    <p:split orient="vert"/>
    <p:sndAc>
      <p:stSnd>
        <p:snd r:embed="rId1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utoUpdateAnimBg="0"/>
      <p:bldP spid="1030" grpId="0" build="p" autoUpdateAnimBg="0" advAuto="2000"/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20000"/>
        </a:spcAft>
        <a:buClr>
          <a:srgbClr val="173063"/>
        </a:buClr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14300" indent="227013" algn="l" rtl="0" eaLnBrk="1" fontAlgn="base" hangingPunct="1">
        <a:spcBef>
          <a:spcPct val="20000"/>
        </a:spcBef>
        <a:spcAft>
          <a:spcPct val="0"/>
        </a:spcAft>
        <a:buClr>
          <a:srgbClr val="173063"/>
        </a:buClr>
        <a:buFont typeface="Times"/>
        <a:buChar char="•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63550" indent="16351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3275" indent="165100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6pPr>
      <a:lvl7pPr marL="20574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7pPr>
      <a:lvl8pPr marL="25146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8pPr>
      <a:lvl9pPr marL="29718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173063"/>
                </a:solidFill>
                <a:latin typeface="Garamond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173063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173063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C838E94-3DE9-4263-81CB-41728F109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4585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173063"/>
        </a:buClr>
        <a:buFont typeface="Times"/>
        <a:defRPr sz="24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1pPr>
      <a:lvl2pPr marL="114300" indent="3429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2pPr>
      <a:lvl3pPr marL="228600" indent="685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3pPr>
      <a:lvl4pPr marL="342900" indent="10287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4pPr>
      <a:lvl5pPr marL="457200" indent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5pPr>
      <a:lvl6pPr marL="9144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6pPr>
      <a:lvl7pPr marL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7pPr>
      <a:lvl8pPr marL="1828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8pPr>
      <a:lvl9pPr marL="22860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rgeButton.png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94000" y="6172200"/>
            <a:ext cx="360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argeButton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42200" y="6248400"/>
            <a:ext cx="1549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argeButton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5600" y="6248400"/>
            <a:ext cx="1549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152400"/>
            <a:ext cx="8458200" cy="106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Click to edit Master title style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2057400"/>
            <a:ext cx="7772400" cy="4191000"/>
          </a:xfrm>
          <a:prstGeom prst="rect">
            <a:avLst/>
          </a:prstGeom>
        </p:spPr>
        <p:txBody>
          <a:bodyPr/>
          <a:lstStyle>
            <a:lvl2pPr indent="-227013">
              <a:defRPr/>
            </a:lvl2pPr>
            <a:lvl3pPr indent="-163513">
              <a:defRPr/>
            </a:lvl3pPr>
            <a:lvl4pPr indent="-16510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indent="-174625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173063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114300" marR="0" lvl="1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063"/>
              </a:buClr>
              <a:buSzTx/>
              <a:buFont typeface="Times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463550" marR="0" lvl="2" indent="-1635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803275" marR="0" lvl="3" indent="-165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1143000" marR="0" lvl="4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533400" y="6172200"/>
            <a:ext cx="1905000" cy="457200"/>
          </a:xfrm>
          <a:prstGeom prst="rect">
            <a:avLst/>
          </a:prstGeom>
        </p:spPr>
        <p:txBody>
          <a:bodyPr anchor="ctr"/>
          <a:lstStyle>
            <a:lvl1pPr>
              <a:defRPr b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11D5C-3073-4AD1-83D9-1DBB77CE55B3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8/18/16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 anchor="ctr"/>
          <a:lstStyle>
            <a:lvl1pPr>
              <a:defRPr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Lawrence M. Hinman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http://ethicsmatters.net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239000" y="6172200"/>
            <a:ext cx="1905000" cy="457200"/>
          </a:xfrm>
          <a:prstGeom prst="rect">
            <a:avLst/>
          </a:prstGeom>
        </p:spPr>
        <p:txBody>
          <a:bodyPr anchor="ctr"/>
          <a:lstStyle>
            <a:lvl1pPr>
              <a:defRPr b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64577-F942-40EC-B321-2C3D12FBCA4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Title Placeholder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</p:sldLayoutIdLst>
  <p:transition>
    <p:split orient="vert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20000"/>
        </a:spcAft>
        <a:buClr>
          <a:srgbClr val="173063"/>
        </a:buClr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14300" indent="227013" algn="l" rtl="0" eaLnBrk="1" fontAlgn="base" hangingPunct="1">
        <a:spcBef>
          <a:spcPct val="20000"/>
        </a:spcBef>
        <a:spcAft>
          <a:spcPct val="0"/>
        </a:spcAft>
        <a:buClr>
          <a:srgbClr val="173063"/>
        </a:buClr>
        <a:buFont typeface="Times"/>
        <a:buChar char="•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63550" indent="163513" algn="l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3275" indent="165100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6pPr>
      <a:lvl7pPr marL="20574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7pPr>
      <a:lvl8pPr marL="25146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8pPr>
      <a:lvl9pPr marL="29718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173063"/>
                </a:solidFill>
                <a:latin typeface="Garamond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173063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173063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DFC31C7-0D05-4AF3-BB48-88E51F847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7657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p:transition>
    <p:split orient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Arial" pitchFamily="34" charset="0"/>
          <a:ea typeface="ＭＳ Ｐゴシック" pitchFamily="1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173063"/>
        </a:buClr>
        <a:buFont typeface="Times"/>
        <a:defRPr sz="24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1pPr>
      <a:lvl2pPr marL="114300" indent="3429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2pPr>
      <a:lvl3pPr marL="228600" indent="685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3pPr>
      <a:lvl4pPr marL="342900" indent="10287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4pPr>
      <a:lvl5pPr marL="457200" indent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Arial" pitchFamily="34" charset="0"/>
          <a:ea typeface="+mn-ea"/>
          <a:cs typeface="Arial" pitchFamily="34" charset="0"/>
        </a:defRPr>
      </a:lvl5pPr>
      <a:lvl6pPr marL="9144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6pPr>
      <a:lvl7pPr marL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7pPr>
      <a:lvl8pPr marL="1828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8pPr>
      <a:lvl9pPr marL="22860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43903-8C06-413E-9D30-FA1D0CA87A15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Lawrence M. Hinman,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CBF5D4-E77E-46B3-A1AE-C48C4A90F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100" y="3302000"/>
            <a:ext cx="8813800" cy="25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100" y="3302000"/>
            <a:ext cx="8813800" cy="254000"/>
          </a:xfrm>
          <a:prstGeom prst="rect">
            <a:avLst/>
          </a:prstGeom>
        </p:spPr>
      </p:pic>
      <p:pic>
        <p:nvPicPr>
          <p:cNvPr id="9" name="Picture 8" descr="Orange line.png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-2" y="1422399"/>
            <a:ext cx="914400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2000"/>
    </p:bld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173063"/>
                </a:solidFill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34250-675D-4B64-8D33-88E913E5C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1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811" r:id="rId12"/>
    <p:sldLayoutId id="21474848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defRPr sz="2400">
          <a:solidFill>
            <a:srgbClr val="173063"/>
          </a:solidFill>
          <a:latin typeface="+mn-lt"/>
          <a:ea typeface="ＭＳ Ｐゴシック" pitchFamily="34" charset="-128"/>
          <a:cs typeface="+mn-cs"/>
        </a:defRPr>
      </a:lvl1pPr>
      <a:lvl2pPr marL="114300" indent="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2pPr>
      <a:lvl3pPr marL="228600" indent="685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3pPr>
      <a:lvl4pPr marL="342900" indent="10287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4pPr>
      <a:lvl5pPr marL="457200" indent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5pPr>
      <a:lvl6pPr marL="9144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6pPr>
      <a:lvl7pPr marL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7pPr>
      <a:lvl8pPr marL="1828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8pPr>
      <a:lvl9pPr marL="22860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30B932D0-3BBC-469E-8887-F815374C38CB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3C6E873D-CAA8-4726-B5F5-8F421638C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  <p:sldLayoutId id="2147484814" r:id="rId12"/>
    <p:sldLayoutId id="2147484815" r:id="rId13"/>
  </p:sldLayoutIdLst>
  <p:transition>
    <p:split orient="vert"/>
    <p:sndAc>
      <p:stSnd>
        <p:snd r:embed="rId1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2000"/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rgbClr val="173063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227013" algn="l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buChar char="•"/>
        <a:defRPr sz="2200">
          <a:solidFill>
            <a:schemeClr val="tx1"/>
          </a:solidFill>
          <a:latin typeface="+mj-lt"/>
          <a:ea typeface="+mn-ea"/>
        </a:defRPr>
      </a:lvl2pPr>
      <a:lvl3pPr marL="463550" indent="163513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j-lt"/>
          <a:ea typeface="+mn-ea"/>
        </a:defRPr>
      </a:lvl3pPr>
      <a:lvl4pPr marL="803275" indent="1651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4pPr>
      <a:lvl5pPr marL="1143000" indent="174625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5pPr>
      <a:lvl6pPr marL="16002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6pPr>
      <a:lvl7pPr marL="20574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7pPr>
      <a:lvl8pPr marL="25146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8pPr>
      <a:lvl9pPr marL="29718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173063"/>
                </a:solidFill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11C9E-7F46-4DD4-98BA-FC90C120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9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816" r:id="rId12"/>
    <p:sldLayoutId id="21474848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defRPr sz="2400">
          <a:solidFill>
            <a:srgbClr val="173063"/>
          </a:solidFill>
          <a:latin typeface="+mn-lt"/>
          <a:ea typeface="ＭＳ Ｐゴシック" pitchFamily="34" charset="-128"/>
          <a:cs typeface="+mn-cs"/>
        </a:defRPr>
      </a:lvl1pPr>
      <a:lvl2pPr marL="114300" indent="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2pPr>
      <a:lvl3pPr marL="228600" indent="685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3pPr>
      <a:lvl4pPr marL="342900" indent="10287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4pPr>
      <a:lvl5pPr marL="457200" indent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5pPr>
      <a:lvl6pPr marL="9144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6pPr>
      <a:lvl7pPr marL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7pPr>
      <a:lvl8pPr marL="1828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8pPr>
      <a:lvl9pPr marL="22860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3D86CF1B-7A66-49FF-A4C9-BFBBCC6501D6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504B99F0-4D0A-479C-B2EC-0483D222D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6153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  <p:sldLayoutId id="2147484829" r:id="rId12"/>
    <p:sldLayoutId id="2147484830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rgbClr val="173063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227013" algn="l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buChar char="•"/>
        <a:defRPr sz="2200">
          <a:solidFill>
            <a:schemeClr val="tx1"/>
          </a:solidFill>
          <a:latin typeface="+mj-lt"/>
          <a:ea typeface="+mn-ea"/>
        </a:defRPr>
      </a:lvl2pPr>
      <a:lvl3pPr marL="463550" indent="163513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j-lt"/>
          <a:ea typeface="+mn-ea"/>
        </a:defRPr>
      </a:lvl3pPr>
      <a:lvl4pPr marL="803275" indent="1651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4pPr>
      <a:lvl5pPr marL="1143000" indent="174625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5pPr>
      <a:lvl6pPr marL="16002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6pPr>
      <a:lvl7pPr marL="20574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7pPr>
      <a:lvl8pPr marL="25146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8pPr>
      <a:lvl9pPr marL="29718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173063"/>
                </a:solidFill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56AA64-1BB5-438C-A73E-5233963E7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7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defRPr sz="2400">
          <a:solidFill>
            <a:srgbClr val="173063"/>
          </a:solidFill>
          <a:latin typeface="+mn-lt"/>
          <a:ea typeface="ＭＳ Ｐゴシック" pitchFamily="34" charset="-128"/>
          <a:cs typeface="+mn-cs"/>
        </a:defRPr>
      </a:lvl1pPr>
      <a:lvl2pPr marL="114300" indent="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2pPr>
      <a:lvl3pPr marL="228600" indent="685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3pPr>
      <a:lvl4pPr marL="342900" indent="10287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4pPr>
      <a:lvl5pPr marL="457200" indent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5pPr>
      <a:lvl6pPr marL="9144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6pPr>
      <a:lvl7pPr marL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7pPr>
      <a:lvl8pPr marL="1828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8pPr>
      <a:lvl9pPr marL="22860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D6A3ACB0-128F-493F-B252-7D4AF2C95D33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fld id="{1FABDA7C-573B-4256-9288-311C4A3E0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8201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  <p:sldLayoutId id="2147484842" r:id="rId12"/>
    <p:sldLayoutId id="2147484843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rgbClr val="173063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227013" algn="l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buChar char="•"/>
        <a:defRPr sz="2200">
          <a:solidFill>
            <a:schemeClr val="tx1"/>
          </a:solidFill>
          <a:latin typeface="+mj-lt"/>
          <a:ea typeface="+mn-ea"/>
        </a:defRPr>
      </a:lvl2pPr>
      <a:lvl3pPr marL="463550" indent="163513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j-lt"/>
          <a:ea typeface="+mn-ea"/>
        </a:defRPr>
      </a:lvl3pPr>
      <a:lvl4pPr marL="803275" indent="1651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4pPr>
      <a:lvl5pPr marL="1143000" indent="174625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5pPr>
      <a:lvl6pPr marL="16002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6pPr>
      <a:lvl7pPr marL="20574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7pPr>
      <a:lvl8pPr marL="25146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8pPr>
      <a:lvl9pPr marL="29718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173063"/>
              </a:solidFill>
              <a:cs typeface="+mn-cs"/>
            </a:endParaRP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173063"/>
                </a:solidFill>
                <a:latin typeface="Garamond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1730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F5C75F-28F9-4CFB-A9CC-61F1977FB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5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268288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063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defRPr sz="2400">
          <a:solidFill>
            <a:srgbClr val="173063"/>
          </a:solidFill>
          <a:latin typeface="+mn-lt"/>
          <a:ea typeface="ＭＳ Ｐゴシック" pitchFamily="34" charset="-128"/>
          <a:cs typeface="+mn-cs"/>
        </a:defRPr>
      </a:lvl1pPr>
      <a:lvl2pPr marL="114300" indent="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2pPr>
      <a:lvl3pPr marL="228600" indent="685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3pPr>
      <a:lvl4pPr marL="342900" indent="10287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4pPr>
      <a:lvl5pPr marL="457200" indent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ＭＳ Ｐゴシック" pitchFamily="34" charset="-128"/>
        </a:defRPr>
      </a:lvl5pPr>
      <a:lvl6pPr marL="9144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6pPr>
      <a:lvl7pPr marL="13716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7pPr>
      <a:lvl8pPr marL="18288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8pPr>
      <a:lvl9pPr marL="2286000" algn="ctr" rtl="0" eaLnBrk="1" fontAlgn="base" hangingPunct="1">
        <a:spcBef>
          <a:spcPct val="20000"/>
        </a:spcBef>
        <a:spcAft>
          <a:spcPct val="0"/>
        </a:spcAft>
        <a:defRPr sz="2000">
          <a:solidFill>
            <a:srgbClr val="1730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Garamond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DD73893-9463-4D10-B57D-03BDC1233CA0}" type="datetime1">
              <a:rPr lang="en-US"/>
              <a:pPr>
                <a:defRPr/>
              </a:pPr>
              <a:t>8/18/16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Garamond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Lawrence M. Hinman, Ph.D.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Garamond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86D3FF4-C9D4-477A-A3C5-466C78F96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10249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91400" y="5181600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  <p:sldLayoutId id="2147484855" r:id="rId12"/>
    <p:sldLayoutId id="2147484856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Lucida Sans Unicode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BEFF"/>
          </a:solidFill>
          <a:latin typeface="Palatino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rgbClr val="173063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227013" algn="l" rtl="0" eaLnBrk="0" fontAlgn="base" hangingPunct="0">
        <a:spcBef>
          <a:spcPct val="20000"/>
        </a:spcBef>
        <a:spcAft>
          <a:spcPct val="0"/>
        </a:spcAft>
        <a:buClr>
          <a:srgbClr val="173063"/>
        </a:buClr>
        <a:buFont typeface="Times"/>
        <a:buChar char="•"/>
        <a:defRPr sz="2200">
          <a:solidFill>
            <a:schemeClr val="tx1"/>
          </a:solidFill>
          <a:latin typeface="+mj-lt"/>
          <a:ea typeface="+mn-ea"/>
        </a:defRPr>
      </a:lvl2pPr>
      <a:lvl3pPr marL="463550" indent="163513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j-lt"/>
          <a:ea typeface="+mn-ea"/>
        </a:defRPr>
      </a:lvl3pPr>
      <a:lvl4pPr marL="803275" indent="1651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4pPr>
      <a:lvl5pPr marL="1143000" indent="174625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5pPr>
      <a:lvl6pPr marL="16002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6pPr>
      <a:lvl7pPr marL="20574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7pPr>
      <a:lvl8pPr marL="25146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8pPr>
      <a:lvl9pPr marL="2971800" indent="174625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nytimes.com/2008/06/12/us/12hate.html" TargetMode="External"/><Relationship Id="rId12" Type="http://schemas.openxmlformats.org/officeDocument/2006/relationships/hyperlink" Target="http://www.nytimes.com/2008/05/25/us/25exception.html" TargetMode="External"/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topics.nytimes.com/top/news/us/series/american_exception/index.html?offset=5&amp;s=newest" TargetMode="External"/><Relationship Id="rId4" Type="http://schemas.openxmlformats.org/officeDocument/2006/relationships/hyperlink" Target="http://www.nytimes.com/2008/04/23/us/23prison.html" TargetMode="External"/><Relationship Id="rId5" Type="http://schemas.openxmlformats.org/officeDocument/2006/relationships/hyperlink" Target="http://www.nytimes.com/2008/03/26/us/26punitive.html" TargetMode="External"/><Relationship Id="rId6" Type="http://schemas.openxmlformats.org/officeDocument/2006/relationships/hyperlink" Target="http://www.nytimes.com/2008/01/29/us/29bail.html" TargetMode="External"/><Relationship Id="rId7" Type="http://schemas.openxmlformats.org/officeDocument/2006/relationships/hyperlink" Target="http://www.nytimes.com/2007/12/04/us/04felony.html" TargetMode="External"/><Relationship Id="rId8" Type="http://schemas.openxmlformats.org/officeDocument/2006/relationships/hyperlink" Target="http://www.nytimes.com/2007/10/17/us/17teenage.html" TargetMode="External"/><Relationship Id="rId9" Type="http://schemas.openxmlformats.org/officeDocument/2006/relationships/hyperlink" Target="http://www.nytimes.com/2008/08/12/us/12experts.html" TargetMode="External"/><Relationship Id="rId10" Type="http://schemas.openxmlformats.org/officeDocument/2006/relationships/hyperlink" Target="http://www.nytimes.com/2008/07/19/us/19exclud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5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nnesota.publicradio.org/display/web/2007/06/29/sdexecutionlegalities/?rsssource=1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pewcenteronthestates.org/uploadedFiles/PEWExecutiveSummaryv10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jrs.gov/pdffiles1/nij/grants/230404.pdf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centeronthestates.org/uploadedFiles/8015PCTS_Prison08_FINAL_2-1-1_FORWEB.pdf" TargetMode="External"/><Relationship Id="rId4" Type="http://schemas.openxmlformats.org/officeDocument/2006/relationships/hyperlink" Target="http://www.ojp.usdoj.gov/bjs/crimoff.htm#lifetime" TargetMode="External"/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caselaw.lp.findlaw.com/scripts/getcase.pl?court=US&amp;vol=000&amp;invol=03-633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yorker.com/reporting/2009/03/30/090330fa_fact_gawande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hyperlink" Target="http://www.cbsnews.com/video/watch/?id=2458916n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hyperlink" Target="https://www.aclu.org/files/assets/elderlyprisonreport_20120613_1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jp.usdoj.gov/bjs/glance/race.htm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jp.usdoj.gov/bjs/glance/cpracept.htm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e1kiNBzhtk" TargetMode="External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086600" cy="8540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Ethics of Punishment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2209800"/>
            <a:ext cx="472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Lectures in 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  <a:latin typeface="+mj-lt"/>
              <a:cs typeface="+mn-cs"/>
            </a:endParaRPr>
          </a:p>
          <a:p>
            <a:pPr algn="r" eaLnBrk="0" hangingPunct="0">
              <a:defRPr/>
            </a:pP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Applied 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Ethics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3066032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99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itchFamily="34" charset="0"/>
              </a:rPr>
              <a:t>Ethics</a:t>
            </a:r>
          </a:p>
          <a:p>
            <a:pPr algn="ctr"/>
            <a:r>
              <a:rPr lang="en-US" sz="5400" b="1" dirty="0">
                <a:ln w="11430"/>
                <a:solidFill>
                  <a:srgbClr val="FF99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rgbClr val="FF99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itchFamily="34" charset="0"/>
              </a:rPr>
              <a:t> Matters</a:t>
            </a:r>
            <a:endParaRPr lang="en-US" sz="5400" b="1" cap="none" spc="0" dirty="0">
              <a:ln w="11430"/>
              <a:solidFill>
                <a:srgbClr val="FF99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World Incarceration Rates</a:t>
            </a:r>
          </a:p>
        </p:txBody>
      </p:sp>
      <p:sp>
        <p:nvSpPr>
          <p:cNvPr id="83972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z="1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074E2-1177-4EE4-977D-FDD4580EB31C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Lawrence M. Hinman,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CB80C-C465-4547-852F-EEE6ABABDA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077200" cy="458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United States Exceptionalism</a:t>
            </a:r>
          </a:p>
        </p:txBody>
      </p:sp>
      <p:sp>
        <p:nvSpPr>
          <p:cNvPr id="84995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dirty="0" smtClean="0"/>
              <a:t>Adam Liptak has an </a:t>
            </a:r>
            <a:r>
              <a:rPr lang="en-US" sz="2000" dirty="0" smtClean="0">
                <a:hlinkClick r:id="rId3"/>
              </a:rPr>
              <a:t>excellent series </a:t>
            </a:r>
            <a:r>
              <a:rPr lang="en-US" sz="2000" dirty="0" smtClean="0"/>
              <a:t>in the New York Times on how the Unites States is different in its criminal justice system from much of the rest of the world:</a:t>
            </a:r>
          </a:p>
          <a:p>
            <a:pPr marL="0" indent="0" eaLnBrk="1" hangingPunct="1">
              <a:buFontTx/>
              <a:buChar char="•"/>
            </a:pPr>
            <a:r>
              <a:rPr lang="en-US" sz="1800" dirty="0" smtClean="0">
                <a:hlinkClick r:id="rId4"/>
              </a:rPr>
              <a:t>Highest inmate count</a:t>
            </a:r>
            <a:r>
              <a:rPr lang="en-US" sz="1800" dirty="0" smtClean="0"/>
              <a:t>: 5% of the world’s population, almost 25% of its prisoners;</a:t>
            </a:r>
          </a:p>
          <a:p>
            <a:pPr marL="0" indent="0" eaLnBrk="1" hangingPunct="1">
              <a:buFontTx/>
              <a:buChar char="•"/>
            </a:pPr>
            <a:r>
              <a:rPr lang="en-US" sz="1800" dirty="0" smtClean="0">
                <a:hlinkClick r:id="rId5"/>
              </a:rPr>
              <a:t>Punitive Damages</a:t>
            </a:r>
            <a:r>
              <a:rPr lang="en-US" sz="1800" dirty="0" smtClean="0"/>
              <a:t>: usually not awarded in foreign civil courts;</a:t>
            </a:r>
          </a:p>
          <a:p>
            <a:pPr marL="0" indent="0" eaLnBrk="1" hangingPunct="1">
              <a:buFontTx/>
              <a:buChar char="•"/>
            </a:pPr>
            <a:r>
              <a:rPr lang="en-US" sz="1800" dirty="0" smtClean="0">
                <a:hlinkClick r:id="rId6"/>
              </a:rPr>
              <a:t>Bail for profit</a:t>
            </a:r>
            <a:r>
              <a:rPr lang="en-US" sz="1800" dirty="0" smtClean="0"/>
              <a:t>;</a:t>
            </a:r>
          </a:p>
          <a:p>
            <a:pPr marL="0" indent="0" eaLnBrk="1" hangingPunct="1">
              <a:buFontTx/>
              <a:buChar char="•"/>
            </a:pPr>
            <a:r>
              <a:rPr lang="en-US" sz="1800" dirty="0" smtClean="0">
                <a:hlinkClick r:id="rId7"/>
              </a:rPr>
              <a:t>Serving Life for Providing Car to Killers</a:t>
            </a:r>
            <a:endParaRPr lang="en-US" sz="1800" dirty="0" smtClean="0"/>
          </a:p>
          <a:p>
            <a:pPr marL="0" indent="0" eaLnBrk="1" hangingPunct="1">
              <a:buFontTx/>
              <a:buChar char="•"/>
            </a:pPr>
            <a:r>
              <a:rPr lang="en-US" sz="1800" dirty="0" smtClean="0">
                <a:hlinkClick r:id="rId8"/>
              </a:rPr>
              <a:t>Sentencing adolescents as adults and sentencing them to life</a:t>
            </a:r>
            <a:r>
              <a:rPr lang="en-US" sz="1800" dirty="0" smtClean="0"/>
              <a:t>;</a:t>
            </a:r>
          </a:p>
          <a:p>
            <a:pPr marL="0" indent="0" eaLnBrk="1" hangingPunct="1">
              <a:buFontTx/>
              <a:buChar char="•"/>
            </a:pPr>
            <a:r>
              <a:rPr lang="en-US" sz="1800" dirty="0" smtClean="0">
                <a:hlinkClick r:id="rId9"/>
              </a:rPr>
              <a:t>Using partisan expert witnesses</a:t>
            </a:r>
            <a:r>
              <a:rPr lang="en-US" sz="1800" dirty="0" smtClean="0"/>
              <a:t>;</a:t>
            </a:r>
          </a:p>
          <a:p>
            <a:pPr marL="0" indent="0" eaLnBrk="1" hangingPunct="1">
              <a:buFontTx/>
              <a:buChar char="•"/>
            </a:pPr>
            <a:r>
              <a:rPr lang="en-US" sz="1800" dirty="0" smtClean="0">
                <a:hlinkClick r:id="rId10"/>
              </a:rPr>
              <a:t>Rejecting all evidence if police err</a:t>
            </a:r>
            <a:r>
              <a:rPr lang="en-US" sz="1800" dirty="0" smtClean="0"/>
              <a:t>;</a:t>
            </a:r>
          </a:p>
          <a:p>
            <a:pPr marL="0" indent="0" eaLnBrk="1" hangingPunct="1">
              <a:buFontTx/>
              <a:buChar char="•"/>
            </a:pPr>
            <a:r>
              <a:rPr lang="en-US" sz="1800" dirty="0" smtClean="0">
                <a:hlinkClick r:id="rId11"/>
              </a:rPr>
              <a:t>Freedom for offensive speech</a:t>
            </a:r>
            <a:r>
              <a:rPr lang="en-US" sz="1800" dirty="0" smtClean="0"/>
              <a:t>;</a:t>
            </a:r>
          </a:p>
          <a:p>
            <a:pPr marL="0" indent="0" eaLnBrk="1" hangingPunct="1">
              <a:buFontTx/>
              <a:buChar char="•"/>
            </a:pPr>
            <a:r>
              <a:rPr lang="en-US" sz="1800" dirty="0" smtClean="0">
                <a:hlinkClick r:id="rId12"/>
              </a:rPr>
              <a:t>Electing judges</a:t>
            </a:r>
            <a:r>
              <a:rPr lang="en-US" sz="1800" dirty="0" smtClean="0"/>
              <a:t>.</a:t>
            </a:r>
          </a:p>
          <a:p>
            <a:pPr marL="0" indent="0" eaLnBrk="1" hangingPunct="1">
              <a:buFontTx/>
              <a:buChar char="•"/>
            </a:pPr>
            <a:endParaRPr lang="en-US" sz="1800" dirty="0" smtClean="0"/>
          </a:p>
          <a:p>
            <a:pPr marL="0" indent="0" eaLnBrk="1" hangingPunct="1">
              <a:buFontTx/>
              <a:buChar char="•"/>
            </a:pPr>
            <a:endParaRPr lang="en-US" sz="1800" dirty="0" smtClean="0"/>
          </a:p>
          <a:p>
            <a:pPr marL="0" indent="0" eaLnBrk="1" hangingPunct="1">
              <a:buFontTx/>
              <a:buChar char="•"/>
            </a:pPr>
            <a:endParaRPr lang="en-US" sz="1800" dirty="0" smtClean="0"/>
          </a:p>
          <a:p>
            <a:pPr marL="0" indent="0" eaLnBrk="1" hangingPunct="1">
              <a:buFontTx/>
              <a:buChar char="•"/>
            </a:pPr>
            <a:endParaRPr lang="en-US" sz="1800" dirty="0" smtClean="0"/>
          </a:p>
          <a:p>
            <a:pPr marL="0" indent="0" eaLnBrk="1" hangingPunct="1">
              <a:buFontTx/>
              <a:buChar char="•"/>
            </a:pPr>
            <a:endParaRPr lang="en-US" sz="1800" dirty="0" smtClean="0"/>
          </a:p>
          <a:p>
            <a:pPr marL="0" indent="0" eaLnBrk="1" hangingPunct="1">
              <a:buFontTx/>
              <a:buChar char="•"/>
            </a:pPr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074E2-1177-4EE4-977D-FDD4580EB31C}" type="datetime1">
              <a:rPr lang="en-US" smtClean="0"/>
              <a:pPr>
                <a:defRPr/>
              </a:pPr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Lawrence M. Hinman,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EA04A-D987-45A7-8DA2-6D6E6C3BF0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Justifications of Punishment</a:t>
            </a:r>
          </a:p>
        </p:txBody>
      </p:sp>
      <p:pic>
        <p:nvPicPr>
          <p:cNvPr id="3" name="Content Placeholder 2" descr="Backward and Forward looking punishment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04" b="-35104"/>
          <a:stretch>
            <a:fillRect/>
          </a:stretch>
        </p:blipFill>
        <p:spPr>
          <a:xfrm>
            <a:off x="838200" y="1828800"/>
            <a:ext cx="7836131" cy="4267200"/>
          </a:xfrm>
        </p:spPr>
      </p:pic>
      <p:sp>
        <p:nvSpPr>
          <p:cNvPr id="839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613E2-14AF-4DA8-9B92-B609DB4DE281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71678-E162-4850-A5F9-7A9A0DAAC69E}" type="slidenum">
              <a:rPr lang="en-US" smtClean="0">
                <a:latin typeface="Garamond" pitchFamily="18" charset="0"/>
              </a:rPr>
              <a:pPr>
                <a:defRPr/>
              </a:pPr>
              <a:t>12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76200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Retributivism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230188" indent="-230188" eaLnBrk="1" hangingPunct="1"/>
            <a:r>
              <a:rPr lang="en-US" i="1" dirty="0" smtClean="0"/>
              <a:t>Lex talionis</a:t>
            </a:r>
            <a:r>
              <a:rPr lang="en-US" dirty="0" smtClean="0"/>
              <a:t>, “an eye for an eye,” “a tooth for a tooth”</a:t>
            </a:r>
          </a:p>
          <a:p>
            <a:pPr marL="230188" indent="-230188" eaLnBrk="1" hangingPunct="1"/>
            <a:r>
              <a:rPr lang="en-US" dirty="0" smtClean="0"/>
              <a:t>Core concept: the offender should suffer at least equally to the victim</a:t>
            </a:r>
          </a:p>
        </p:txBody>
      </p:sp>
      <p:sp>
        <p:nvSpPr>
          <p:cNvPr id="860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1C68B-F822-413E-889A-4D7CD23605AA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860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00B37-066A-4BD9-B143-47E556CD920C}" type="slidenum">
              <a:rPr lang="en-US" smtClean="0">
                <a:latin typeface="Garamond" pitchFamily="18" charset="0"/>
              </a:rPr>
              <a:pPr>
                <a:defRPr/>
              </a:pPr>
              <a:t>13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3914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Is Retributivism Just Revenge?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772400" cy="4572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Critics of retributivism have argued that it is just revenge dressed up in nice clothing.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Replies:</a:t>
            </a:r>
          </a:p>
          <a:p>
            <a:pPr lvl="2" indent="-163513">
              <a:lnSpc>
                <a:spcPct val="90000"/>
              </a:lnSpc>
            </a:pPr>
            <a:r>
              <a:rPr lang="en-US" dirty="0" smtClean="0"/>
              <a:t>Yes, it is revenge, but that’s ok</a:t>
            </a:r>
          </a:p>
          <a:p>
            <a:pPr lvl="2" indent="-163513">
              <a:lnSpc>
                <a:spcPct val="90000"/>
              </a:lnSpc>
            </a:pPr>
            <a:r>
              <a:rPr lang="en-US" dirty="0" smtClean="0"/>
              <a:t>No, retribution is about something more than revenge: about balancing the scales of justice, about safeguarding the rights of victims, and about changing perpetrators.</a:t>
            </a:r>
          </a:p>
        </p:txBody>
      </p:sp>
      <p:sp>
        <p:nvSpPr>
          <p:cNvPr id="870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E933F-C3AC-47E7-80AD-40366125AA37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870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870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DC0F4-6F1D-4AA6-92CD-ED7D5586DACD}" type="slidenum">
              <a:rPr lang="en-US" smtClean="0">
                <a:latin typeface="Garamond" pitchFamily="18" charset="0"/>
              </a:rPr>
              <a:pPr>
                <a:defRPr/>
              </a:pPr>
              <a:t>14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Scales of Justice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752600"/>
            <a:ext cx="6278563" cy="4343400"/>
          </a:xfrm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Fundamental metaphor: an underlying balance which must, if upset, be put back in order</a:t>
            </a:r>
          </a:p>
          <a:p>
            <a:pPr marL="0" indent="0" eaLnBrk="1" hangingPunct="1"/>
            <a:r>
              <a:rPr lang="en-US" smtClean="0"/>
              <a:t>Punishment is seen as resetting the moral balance by punishing the offense</a:t>
            </a:r>
          </a:p>
          <a:p>
            <a:pPr marL="0" indent="0" eaLnBrk="1" hangingPunct="1"/>
            <a:r>
              <a:rPr lang="en-US" smtClean="0"/>
              <a:t>Punishment of elderly Nazis</a:t>
            </a:r>
          </a:p>
        </p:txBody>
      </p:sp>
      <p:sp>
        <p:nvSpPr>
          <p:cNvPr id="10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01253-4FCE-4369-B746-3DB4A7EB9AA7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2CC47-F0A0-4662-808E-96D8757AB75E}" type="slidenum">
              <a:rPr lang="en-US" smtClean="0">
                <a:latin typeface="Garamond" pitchFamily="18" charset="0"/>
              </a:rPr>
              <a:pPr>
                <a:defRPr/>
              </a:pPr>
              <a:t>15</a:t>
            </a:fld>
            <a:endParaRPr lang="en-US" smtClean="0">
              <a:latin typeface="Garamond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43000" y="1676400"/>
          <a:ext cx="141446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4" imgW="540360" imgH="417240" progId="Word.Document.8">
                  <p:embed/>
                </p:oleObj>
              </mc:Choice>
              <mc:Fallback>
                <p:oleObj name="Document" r:id="rId4" imgW="540360" imgH="4172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1414463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Rights of Victims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676400"/>
            <a:ext cx="4906962" cy="1981200"/>
          </a:xfrm>
        </p:spPr>
        <p:txBody>
          <a:bodyPr lIns="92075" tIns="46038" rIns="92075" bIns="46038"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dirty="0" smtClean="0"/>
              <a:t>Victims, some retributivists argue, have a right to see the perpetrators suffer their just desserts</a:t>
            </a:r>
          </a:p>
          <a:p>
            <a:pPr lvl="1" eaLnBrk="1" hangingPunct="1"/>
            <a:r>
              <a:rPr lang="en-US" dirty="0" smtClean="0"/>
              <a:t>Example: families of victims at executions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880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B80E8-8A5A-414A-A8E1-E8D9EA523838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880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880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C28B9-F0C8-4383-874C-79D9E9C16894}" type="slidenum">
              <a:rPr lang="en-US" smtClean="0">
                <a:latin typeface="Garamond" pitchFamily="18" charset="0"/>
              </a:rPr>
              <a:pPr>
                <a:defRPr/>
              </a:pPr>
              <a:t>16</a:t>
            </a:fld>
            <a:endParaRPr lang="en-US" smtClean="0">
              <a:latin typeface="Garamond" pitchFamily="18" charset="0"/>
            </a:endParaRPr>
          </a:p>
        </p:txBody>
      </p:sp>
      <p:pic>
        <p:nvPicPr>
          <p:cNvPr id="90119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762000" y="3048000"/>
            <a:ext cx="35687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7263" y="0"/>
            <a:ext cx="6916737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Effects on Perpetrators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74625" indent="-174625" eaLnBrk="1" hangingPunct="1"/>
            <a:r>
              <a:rPr lang="en-US" dirty="0" smtClean="0"/>
              <a:t>Some </a:t>
            </a:r>
            <a:r>
              <a:rPr lang="en-US" dirty="0" err="1" smtClean="0"/>
              <a:t>retributivists,especially</a:t>
            </a:r>
            <a:r>
              <a:rPr lang="en-US" dirty="0" smtClean="0"/>
              <a:t> in the Kantian tradition, argue that punishment should have certain effects on the perpetrators, including</a:t>
            </a:r>
          </a:p>
          <a:p>
            <a:pPr lvl="1" eaLnBrk="1" hangingPunct="1"/>
            <a:r>
              <a:rPr lang="en-US" dirty="0" smtClean="0"/>
              <a:t>insight into their crime, including compassion for victim</a:t>
            </a:r>
          </a:p>
          <a:p>
            <a:pPr lvl="1" eaLnBrk="1" hangingPunct="1"/>
            <a:r>
              <a:rPr lang="en-US" dirty="0" smtClean="0"/>
              <a:t>will “wipe the slate clean”</a:t>
            </a:r>
          </a:p>
        </p:txBody>
      </p:sp>
      <p:sp>
        <p:nvSpPr>
          <p:cNvPr id="890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440BB1-968A-4938-A338-86C2343657D1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890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D6355-0927-4A7A-B4B9-CC1D7B2C7006}" type="slidenum">
              <a:rPr lang="en-US" smtClean="0">
                <a:latin typeface="Garamond" pitchFamily="18" charset="0"/>
              </a:rPr>
              <a:pPr>
                <a:defRPr/>
              </a:pPr>
              <a:t>17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Criticisms of Retributivism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5425" indent="-225425" eaLnBrk="1" hangingPunct="1"/>
            <a:r>
              <a:rPr lang="en-US" dirty="0" smtClean="0"/>
              <a:t>Does it really </a:t>
            </a:r>
            <a:r>
              <a:rPr lang="en-US" i="1" dirty="0" smtClean="0"/>
              <a:t>justify</a:t>
            </a:r>
            <a:r>
              <a:rPr lang="en-US" dirty="0" smtClean="0"/>
              <a:t> punishment?</a:t>
            </a:r>
          </a:p>
          <a:p>
            <a:pPr marL="225425" indent="-225425" eaLnBrk="1" hangingPunct="1"/>
            <a:r>
              <a:rPr lang="en-US" i="1" dirty="0" smtClean="0"/>
              <a:t>Lex talionis</a:t>
            </a:r>
            <a:r>
              <a:rPr lang="en-US" dirty="0" smtClean="0"/>
              <a:t> offers little guidance in specific cases of punishment</a:t>
            </a:r>
          </a:p>
          <a:p>
            <a:pPr marL="225425" indent="-225425" eaLnBrk="1" hangingPunct="1"/>
            <a:r>
              <a:rPr lang="en-US" dirty="0" smtClean="0"/>
              <a:t>Can lead in particular cases to punishments that are cruel and that have no morally good effects</a:t>
            </a:r>
          </a:p>
        </p:txBody>
      </p:sp>
      <p:sp>
        <p:nvSpPr>
          <p:cNvPr id="901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99510-EAC3-4210-9652-164BCA3C71D1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01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01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4D304-7A82-41CA-8F06-17DE8D9112B3}" type="slidenum">
              <a:rPr lang="en-US" smtClean="0">
                <a:latin typeface="Garamond" pitchFamily="18" charset="0"/>
              </a:rPr>
              <a:pPr>
                <a:defRPr/>
              </a:pPr>
              <a:t>18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Deterrence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5425" indent="-225425" eaLnBrk="1" hangingPunct="1"/>
            <a:r>
              <a:rPr lang="en-US" dirty="0" smtClean="0"/>
              <a:t>Many justify punishment as an institution by its deterrent effect</a:t>
            </a:r>
          </a:p>
          <a:p>
            <a:pPr marL="338138" lvl="1" indent="-168275" eaLnBrk="1" hangingPunct="1"/>
            <a:r>
              <a:rPr lang="en-US" b="1" dirty="0" smtClean="0"/>
              <a:t>Specific deterrence</a:t>
            </a:r>
            <a:r>
              <a:rPr lang="en-US" dirty="0" smtClean="0"/>
              <a:t>: Deters the convicted criminal from committing the same crime again</a:t>
            </a:r>
          </a:p>
          <a:p>
            <a:pPr marL="338138" lvl="1" indent="-168275" eaLnBrk="1" hangingPunct="1"/>
            <a:r>
              <a:rPr lang="en-US" b="1" dirty="0" smtClean="0"/>
              <a:t>General deterrence</a:t>
            </a:r>
            <a:r>
              <a:rPr lang="en-US" dirty="0" smtClean="0"/>
              <a:t>: Deters others from committing that crime</a:t>
            </a:r>
          </a:p>
        </p:txBody>
      </p:sp>
      <p:sp>
        <p:nvSpPr>
          <p:cNvPr id="911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32569-4F71-40D2-805C-4AED5D9CB6C8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11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04BD2-69F2-4334-B6B3-3463DF38037B}" type="slidenum">
              <a:rPr lang="en-US" smtClean="0">
                <a:latin typeface="Garamond" pitchFamily="18" charset="0"/>
              </a:rPr>
              <a:pPr>
                <a:defRPr/>
              </a:pPr>
              <a:t>19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rmAutofit fontScale="92500" lnSpcReduction="20000"/>
          </a:bodyPr>
          <a:lstStyle/>
          <a:p>
            <a:pPr marL="230188" indent="-230188" eaLnBrk="1" hangingPunct="1"/>
            <a:r>
              <a:rPr lang="en-US" dirty="0" smtClean="0"/>
              <a:t>For years, we heard calls to “get tough” about punishment.  </a:t>
            </a:r>
          </a:p>
          <a:p>
            <a:pPr marL="230188" indent="-230188" eaLnBrk="1" hangingPunct="1"/>
            <a:r>
              <a:rPr lang="en-US" dirty="0" smtClean="0"/>
              <a:t>United States already has one of the very highest percentages of its population in prison</a:t>
            </a:r>
          </a:p>
          <a:p>
            <a:pPr marL="230188" indent="-230188" eaLnBrk="1" hangingPunct="1"/>
            <a:r>
              <a:rPr lang="en-US" dirty="0" smtClean="0"/>
              <a:t>Issues:</a:t>
            </a:r>
          </a:p>
          <a:p>
            <a:pPr marL="566738" lvl="2" indent="-293688">
              <a:buFontTx/>
              <a:buChar char="•"/>
            </a:pPr>
            <a:r>
              <a:rPr lang="en-US" sz="2000" dirty="0" smtClean="0"/>
              <a:t>Number of people in prison</a:t>
            </a:r>
          </a:p>
          <a:p>
            <a:pPr marL="566738" lvl="2" indent="-293688">
              <a:buFontTx/>
              <a:buChar char="•"/>
            </a:pPr>
            <a:r>
              <a:rPr lang="en-US" sz="2000" dirty="0" smtClean="0"/>
              <a:t>Uniform sentencing across states </a:t>
            </a:r>
            <a:r>
              <a:rPr lang="en-US" sz="2000" dirty="0" smtClean="0">
                <a:hlinkClick r:id="rId3"/>
              </a:rPr>
              <a:t>(Pew Report</a:t>
            </a:r>
            <a:r>
              <a:rPr lang="en-US" sz="2000" dirty="0" smtClean="0"/>
              <a:t>)</a:t>
            </a:r>
          </a:p>
          <a:p>
            <a:pPr marL="566738" lvl="2" indent="-293688">
              <a:buFontTx/>
              <a:buChar char="•"/>
            </a:pPr>
            <a:r>
              <a:rPr lang="en-US" sz="2000" dirty="0" smtClean="0"/>
              <a:t>Level of crime</a:t>
            </a:r>
          </a:p>
          <a:p>
            <a:pPr marL="566738" lvl="2" indent="-293688">
              <a:buFontTx/>
              <a:buChar char="•"/>
            </a:pPr>
            <a:r>
              <a:rPr lang="en-US" sz="2000" dirty="0" smtClean="0"/>
              <a:t>Life without parole to minors</a:t>
            </a:r>
          </a:p>
          <a:p>
            <a:pPr marL="566738" lvl="2" indent="-293688">
              <a:buFontTx/>
              <a:buChar char="•"/>
            </a:pPr>
            <a:r>
              <a:rPr lang="en-US" sz="2000" dirty="0" smtClean="0"/>
              <a:t>Reintegration into the community</a:t>
            </a:r>
          </a:p>
          <a:p>
            <a:pPr marL="566738" lvl="2" indent="-293688">
              <a:buFontTx/>
              <a:buChar char="•"/>
            </a:pPr>
            <a:r>
              <a:rPr lang="en-US" sz="2000" dirty="0" smtClean="0"/>
              <a:t>Private prisons</a:t>
            </a:r>
          </a:p>
          <a:p>
            <a:pPr marL="566738" lvl="2" indent="-293688">
              <a:buFontTx/>
              <a:buChar char="•"/>
            </a:pPr>
            <a:r>
              <a:rPr lang="en-US" sz="2000" dirty="0" smtClean="0"/>
              <a:t>Solitary confinement</a:t>
            </a:r>
          </a:p>
        </p:txBody>
      </p:sp>
      <p:sp>
        <p:nvSpPr>
          <p:cNvPr id="778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94B4C-F519-4D26-844D-8C7F4D31E298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172200"/>
            <a:ext cx="3581400" cy="609600"/>
          </a:xfrm>
        </p:spPr>
        <p:txBody>
          <a:bodyPr/>
          <a:lstStyle/>
          <a:p>
            <a:pPr>
              <a:defRPr/>
            </a:pPr>
            <a:r>
              <a:rPr lang="en-US" cap="small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© Lawrence M. Hinman, Ph.D.</a:t>
            </a:r>
            <a:endParaRPr lang="en-US" cap="small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00515-2A2D-40C1-A1CB-6DA1B9609C47}" type="slidenum">
              <a:rPr lang="en-US" smtClean="0">
                <a:latin typeface="Garamond" pitchFamily="18" charset="0"/>
              </a:rPr>
              <a:pPr>
                <a:defRPr/>
              </a:pPr>
              <a:t>2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Normative and Empirical Considerations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The deterrence argument has two premises: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>
                <a:solidFill>
                  <a:srgbClr val="003399"/>
                </a:solidFill>
              </a:rPr>
              <a:t>Empirical Premise:</a:t>
            </a:r>
            <a:r>
              <a:rPr lang="en-US" dirty="0" smtClean="0"/>
              <a:t> 	Punishment deters crime.</a:t>
            </a:r>
          </a:p>
          <a:p>
            <a:pPr marL="0" indent="0" eaLnBrk="1" hangingPunct="1"/>
            <a:r>
              <a:rPr lang="en-US" dirty="0" smtClean="0">
                <a:solidFill>
                  <a:srgbClr val="003399"/>
                </a:solidFill>
              </a:rPr>
              <a:t>Normative Premise:</a:t>
            </a:r>
            <a:r>
              <a:rPr lang="en-US" dirty="0" smtClean="0"/>
              <a:t> 	Reducing crime is good.</a:t>
            </a:r>
          </a:p>
          <a:p>
            <a:pPr marL="0" indent="0" eaLnBrk="1" hangingPunct="1"/>
            <a:r>
              <a:rPr lang="en-US" dirty="0" smtClean="0">
                <a:solidFill>
                  <a:srgbClr val="003399"/>
                </a:solidFill>
              </a:rPr>
              <a:t>Conclusion:</a:t>
            </a:r>
            <a:r>
              <a:rPr lang="en-US" dirty="0" smtClean="0"/>
              <a:t> 				Punishment is good.</a:t>
            </a:r>
          </a:p>
        </p:txBody>
      </p:sp>
      <p:sp>
        <p:nvSpPr>
          <p:cNvPr id="921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01762-2808-4C20-8479-4B5CDE017233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21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21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FE614-D07E-45F0-AD52-83F630C6D730}" type="slidenum">
              <a:rPr lang="en-US" smtClean="0">
                <a:latin typeface="Garamond" pitchFamily="18" charset="0"/>
              </a:rPr>
              <a:pPr>
                <a:defRPr/>
              </a:pPr>
              <a:t>20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Empirical Premise: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Punishment deters crime.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772400" cy="3733800"/>
          </a:xfrm>
        </p:spPr>
        <p:txBody>
          <a:bodyPr/>
          <a:lstStyle/>
          <a:p>
            <a:pPr marL="174625" indent="-174625" eaLnBrk="1" hangingPunct="1">
              <a:spcBef>
                <a:spcPts val="600"/>
              </a:spcBef>
            </a:pPr>
            <a:r>
              <a:rPr lang="en-US" sz="1800" dirty="0" smtClean="0"/>
              <a:t>Uncontroversially true in general sense, but does it deter those who are worst criminals?</a:t>
            </a:r>
          </a:p>
          <a:p>
            <a:pPr marL="174625" indent="-174625" eaLnBrk="1" hangingPunct="1">
              <a:spcBef>
                <a:spcPts val="600"/>
              </a:spcBef>
            </a:pPr>
            <a:r>
              <a:rPr lang="en-US" sz="1800" dirty="0" smtClean="0"/>
              <a:t>Are other means of deterrence better?</a:t>
            </a:r>
            <a:endParaRPr lang="en-US" sz="1800" dirty="0"/>
          </a:p>
          <a:p>
            <a:pPr marL="174625" indent="-174625" eaLnBrk="1" hangingPunct="1">
              <a:spcBef>
                <a:spcPts val="600"/>
              </a:spcBef>
            </a:pPr>
            <a:r>
              <a:rPr lang="en-US" sz="1800" dirty="0" smtClean="0"/>
              <a:t>It is important to realize that, for most people, there are numerous effective deterrents that come into play long before the threat of punishment is reached, including:</a:t>
            </a:r>
          </a:p>
          <a:p>
            <a:pPr marL="685800" lvl="1"/>
            <a:r>
              <a:rPr lang="en-US" sz="1400" dirty="0" smtClean="0"/>
              <a:t>Family</a:t>
            </a:r>
          </a:p>
          <a:p>
            <a:pPr marL="685800" lvl="1"/>
            <a:r>
              <a:rPr lang="en-US" sz="1400" dirty="0" smtClean="0"/>
              <a:t>Religious community support</a:t>
            </a:r>
          </a:p>
          <a:p>
            <a:pPr marL="685800" lvl="1"/>
            <a:r>
              <a:rPr lang="en-US" sz="1400" dirty="0" smtClean="0"/>
              <a:t>Civic organizations</a:t>
            </a:r>
          </a:p>
          <a:p>
            <a:pPr marL="685800" lvl="1"/>
            <a:r>
              <a:rPr lang="en-US" sz="1400" dirty="0" smtClean="0"/>
              <a:t>Schools</a:t>
            </a:r>
          </a:p>
          <a:p>
            <a:pPr marL="685800" lvl="1"/>
            <a:r>
              <a:rPr lang="en-US" sz="1400" dirty="0"/>
              <a:t>T</a:t>
            </a:r>
            <a:r>
              <a:rPr lang="en-US" sz="1400" dirty="0" smtClean="0"/>
              <a:t>eam activities</a:t>
            </a:r>
          </a:p>
        </p:txBody>
      </p:sp>
      <p:sp>
        <p:nvSpPr>
          <p:cNvPr id="931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8A904-45BA-48BD-A578-B566CF8BECF9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31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31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D8219-E072-45C2-B74D-7DAC0FE45A87}" type="slidenum">
              <a:rPr lang="en-US" smtClean="0">
                <a:latin typeface="Garamond" pitchFamily="18" charset="0"/>
              </a:rPr>
              <a:pPr>
                <a:defRPr/>
              </a:pPr>
              <a:t>21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Punishment and Prevention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7338" indent="-287338" eaLnBrk="1" hangingPunct="1"/>
            <a:r>
              <a:rPr lang="en-US" dirty="0" smtClean="0"/>
              <a:t>Overall goal: Prevent crime before it happens</a:t>
            </a:r>
          </a:p>
          <a:p>
            <a:pPr marL="287338" indent="-287338" eaLnBrk="1" hangingPunct="1"/>
            <a:r>
              <a:rPr lang="en-US" dirty="0" smtClean="0"/>
              <a:t>Punishment is often a last-ditch effort, after everything else has failed</a:t>
            </a:r>
          </a:p>
          <a:p>
            <a:pPr marL="287338" indent="-287338" eaLnBrk="1" hangingPunct="1"/>
            <a:r>
              <a:rPr lang="en-US" dirty="0" smtClean="0"/>
              <a:t>Preventive approaches</a:t>
            </a:r>
          </a:p>
          <a:p>
            <a:pPr marL="287338" indent="-287338" eaLnBrk="1" hangingPunct="1"/>
            <a:r>
              <a:rPr lang="en-US" dirty="0" smtClean="0"/>
              <a:t>Current approaches:</a:t>
            </a:r>
          </a:p>
          <a:p>
            <a:pPr lvl="1"/>
            <a:r>
              <a:rPr lang="en-US" dirty="0" smtClean="0"/>
              <a:t>Surveillance</a:t>
            </a:r>
          </a:p>
          <a:p>
            <a:pPr lvl="1"/>
            <a:r>
              <a:rPr lang="en-US" dirty="0" smtClean="0"/>
              <a:t>Predictive policing</a:t>
            </a:r>
          </a:p>
        </p:txBody>
      </p:sp>
      <p:sp>
        <p:nvSpPr>
          <p:cNvPr id="942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27A99-05C4-45B8-B7F6-F3C6BB07040A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42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42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4EAE3-CE8D-42CB-8DB5-C87006B415FD}" type="slidenum">
              <a:rPr lang="en-US" smtClean="0">
                <a:latin typeface="Garamond" pitchFamily="18" charset="0"/>
              </a:rPr>
              <a:pPr>
                <a:defRPr/>
              </a:pPr>
              <a:t>22</a:t>
            </a:fld>
            <a:endParaRPr lang="en-US" smtClean="0">
              <a:latin typeface="Garamond" pitchFamily="18" charset="0"/>
            </a:endParaRPr>
          </a:p>
        </p:txBody>
      </p:sp>
      <p:pic>
        <p:nvPicPr>
          <p:cNvPr id="2" name="Picture 1" descr="Reducing Crime through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19400"/>
            <a:ext cx="2824694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Objections to Prevention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pPr marL="174625" indent="-174625" eaLnBrk="1" hangingPunct="1"/>
            <a:r>
              <a:rPr lang="en-US" sz="2800" dirty="0" smtClean="0"/>
              <a:t>May be costly</a:t>
            </a:r>
          </a:p>
          <a:p>
            <a:pPr marL="174625" indent="-174625" eaLnBrk="1" hangingPunct="1"/>
            <a:r>
              <a:rPr lang="en-US" sz="2800" dirty="0" smtClean="0"/>
              <a:t>May involve violations of individual rights</a:t>
            </a:r>
          </a:p>
          <a:p>
            <a:pPr marL="174625" indent="-174625" eaLnBrk="1" hangingPunct="1"/>
            <a:r>
              <a:rPr lang="en-US" sz="2800" dirty="0" smtClean="0"/>
              <a:t>May be disproportionate to the offense</a:t>
            </a:r>
          </a:p>
          <a:p>
            <a:pPr lvl="1" eaLnBrk="1" hangingPunct="1"/>
            <a:r>
              <a:rPr lang="en-US" sz="2400" dirty="0" smtClean="0"/>
              <a:t>Singapore example of Michael Fay being flogged</a:t>
            </a:r>
          </a:p>
          <a:p>
            <a:pPr marL="174625" indent="-174625" eaLnBrk="1" hangingPunct="1"/>
            <a:r>
              <a:rPr lang="en-US" sz="2800" dirty="0" smtClean="0"/>
              <a:t>No justification for punishment where there is no chance of recurrence</a:t>
            </a:r>
          </a:p>
          <a:p>
            <a:pPr marL="174625" indent="-174625" eaLnBrk="1" hangingPunct="1"/>
            <a:r>
              <a:rPr lang="en-US" sz="2800" dirty="0" smtClean="0"/>
              <a:t>May justify punishing the innocent</a:t>
            </a:r>
          </a:p>
          <a:p>
            <a:pPr marL="0" indent="0" eaLnBrk="1" hangingPunct="1"/>
            <a:endParaRPr lang="en-US" sz="2800" dirty="0" smtClean="0"/>
          </a:p>
        </p:txBody>
      </p:sp>
      <p:sp>
        <p:nvSpPr>
          <p:cNvPr id="952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3F2D3-CA0A-478C-8659-545F876BCEF3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52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52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3B2E9-9898-4695-87DC-544AC41F26B3}" type="slidenum">
              <a:rPr lang="en-US" smtClean="0">
                <a:latin typeface="Garamond" pitchFamily="18" charset="0"/>
              </a:rPr>
              <a:pPr>
                <a:defRPr/>
              </a:pPr>
              <a:t>23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Rehabilitation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4625" indent="-174625" eaLnBrk="1" hangingPunct="1"/>
            <a:r>
              <a:rPr lang="en-US" dirty="0" smtClean="0"/>
              <a:t>Some have objected that prisons are training schools for prisoners</a:t>
            </a:r>
          </a:p>
          <a:p>
            <a:pPr marL="174625" indent="-174625" eaLnBrk="1" hangingPunct="1"/>
            <a:r>
              <a:rPr lang="en-US" dirty="0" smtClean="0"/>
              <a:t>May conflict with demands of retribution</a:t>
            </a:r>
          </a:p>
          <a:p>
            <a:pPr marL="174625" indent="-174625" eaLnBrk="1" hangingPunct="1"/>
            <a:r>
              <a:rPr lang="en-US" dirty="0" smtClean="0"/>
              <a:t>May result in longer sentences in some cases, much shorter in others</a:t>
            </a:r>
          </a:p>
          <a:p>
            <a:pPr marL="174625" indent="-174625" eaLnBrk="1" hangingPunct="1"/>
            <a:r>
              <a:rPr lang="en-US" dirty="0" smtClean="0"/>
              <a:t>May be very costly to administer</a:t>
            </a:r>
          </a:p>
        </p:txBody>
      </p:sp>
      <p:sp>
        <p:nvSpPr>
          <p:cNvPr id="962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83416-5569-44EF-9DB2-0C902A4E41F1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62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62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52E99-AF56-4402-87A2-50CCB95B0D02}" type="slidenum">
              <a:rPr lang="en-US" smtClean="0">
                <a:latin typeface="Garamond" pitchFamily="18" charset="0"/>
              </a:rPr>
              <a:pPr>
                <a:defRPr/>
              </a:pPr>
              <a:t>24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Reconciliation and Healing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4625" indent="-174625" eaLnBrk="1" hangingPunct="1"/>
            <a:r>
              <a:rPr lang="en-US" dirty="0" smtClean="0"/>
              <a:t>How, after a rupture in society, do we reestablish harmony?</a:t>
            </a:r>
          </a:p>
          <a:p>
            <a:pPr lvl="2" indent="-227013"/>
            <a:r>
              <a:rPr lang="en-US" dirty="0" smtClean="0"/>
              <a:t>Nazi war crimes trials</a:t>
            </a:r>
          </a:p>
          <a:p>
            <a:pPr lvl="2" indent="-227013"/>
            <a:r>
              <a:rPr lang="en-US" dirty="0" smtClean="0"/>
              <a:t>Peace and Reconciliation Commission in South Africa</a:t>
            </a:r>
          </a:p>
          <a:p>
            <a:pPr lvl="2" indent="-227013"/>
            <a:r>
              <a:rPr lang="en-US" dirty="0" smtClean="0"/>
              <a:t>Truth commissions in Latin American countries such as Chile after overthrowing dictators</a:t>
            </a:r>
          </a:p>
        </p:txBody>
      </p:sp>
      <p:sp>
        <p:nvSpPr>
          <p:cNvPr id="972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28376-4F6A-45A8-84DA-0E3C75BEC5A8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72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331B-866D-4184-9336-A25960341091}" type="slidenum">
              <a:rPr lang="en-US" smtClean="0">
                <a:latin typeface="Garamond" pitchFamily="18" charset="0"/>
              </a:rPr>
              <a:pPr>
                <a:defRPr/>
              </a:pPr>
              <a:t>25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Mixed Justifications: Rawls, 1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772400" cy="4267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Justification of punishment as an institution: consequentialist</a:t>
            </a:r>
          </a:p>
          <a:p>
            <a:pPr indent="-227013">
              <a:lnSpc>
                <a:spcPct val="90000"/>
              </a:lnSpc>
            </a:pPr>
            <a:r>
              <a:rPr lang="en-US" dirty="0" smtClean="0"/>
              <a:t>consequentialist theories are certainly correct in saying that the overall justification for punishing at all is that it has good effects for society as a whole, especially in terms of deterrence</a:t>
            </a:r>
          </a:p>
          <a:p>
            <a:pPr indent="-227013">
              <a:lnSpc>
                <a:spcPct val="90000"/>
              </a:lnSpc>
            </a:pPr>
            <a:r>
              <a:rPr lang="en-US" dirty="0" err="1" smtClean="0"/>
              <a:t>retributivist</a:t>
            </a:r>
            <a:r>
              <a:rPr lang="en-US" dirty="0" smtClean="0"/>
              <a:t> justifications of the </a:t>
            </a:r>
            <a:r>
              <a:rPr lang="en-US" i="1" dirty="0" smtClean="0"/>
              <a:t>institution</a:t>
            </a:r>
            <a:r>
              <a:rPr lang="en-US" dirty="0" smtClean="0"/>
              <a:t> of punishment are weak and open to the charge that punishment is simply revenge dressed up in legal clothing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983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4BADE-C34F-46C1-9806-6256574CBD8D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83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83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2A354-1617-4B41-A6E0-59D1A20C1E2B}" type="slidenum">
              <a:rPr lang="en-US" smtClean="0">
                <a:latin typeface="Garamond" pitchFamily="18" charset="0"/>
              </a:rPr>
              <a:pPr>
                <a:defRPr/>
              </a:pPr>
              <a:t>26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Mixed Justifications: Rawls, 2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5425" indent="-225425" eaLnBrk="1" hangingPunct="1"/>
            <a:r>
              <a:rPr lang="en-US" dirty="0" smtClean="0"/>
              <a:t>Justification of particular types of punishment: retributivist</a:t>
            </a:r>
          </a:p>
          <a:p>
            <a:pPr lvl="1" eaLnBrk="1" hangingPunct="1"/>
            <a:r>
              <a:rPr lang="en-US" dirty="0" smtClean="0"/>
              <a:t>Retributivism contains a doctrine of proportionality that seems appropriate in determining the nature and severity of particular punishments</a:t>
            </a:r>
          </a:p>
          <a:p>
            <a:pPr lvl="1" eaLnBrk="1" hangingPunct="1"/>
            <a:r>
              <a:rPr lang="en-US" dirty="0" smtClean="0"/>
              <a:t>Deterrence-based accounts may be too severe</a:t>
            </a:r>
          </a:p>
        </p:txBody>
      </p:sp>
      <p:sp>
        <p:nvSpPr>
          <p:cNvPr id="993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B0E63-634F-400D-AE88-9A710AFF85CF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993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3F547-FC6E-41A3-986B-2490FF61D8CB}" type="slidenum">
              <a:rPr lang="en-US" smtClean="0">
                <a:latin typeface="Garamond" pitchFamily="18" charset="0"/>
              </a:rPr>
              <a:pPr>
                <a:defRPr/>
              </a:pPr>
              <a:t>27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Limits of Punishment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772400" cy="426720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Public Notice of Offenses</a:t>
            </a:r>
          </a:p>
          <a:p>
            <a:pPr marL="0" indent="0" eaLnBrk="1" hangingPunct="1"/>
            <a:r>
              <a:rPr lang="en-US" smtClean="0"/>
              <a:t>Authority to Punish</a:t>
            </a:r>
          </a:p>
          <a:p>
            <a:pPr marL="0" indent="0" eaLnBrk="1" hangingPunct="1"/>
            <a:r>
              <a:rPr lang="en-US" smtClean="0"/>
              <a:t>Guilt</a:t>
            </a:r>
          </a:p>
          <a:p>
            <a:pPr marL="0" indent="0" eaLnBrk="1" hangingPunct="1"/>
            <a:r>
              <a:rPr lang="en-US" smtClean="0"/>
              <a:t>Reasonable Certitude</a:t>
            </a:r>
          </a:p>
          <a:p>
            <a:pPr marL="0" indent="0" eaLnBrk="1" hangingPunct="1"/>
            <a:r>
              <a:rPr lang="en-US" smtClean="0"/>
              <a:t>Equitable Administration</a:t>
            </a:r>
          </a:p>
          <a:p>
            <a:pPr marL="0" indent="0" eaLnBrk="1" hangingPunct="1"/>
            <a:r>
              <a:rPr lang="en-US" smtClean="0"/>
              <a:t>Proportionality</a:t>
            </a:r>
          </a:p>
          <a:p>
            <a:pPr marL="0" indent="0" eaLnBrk="1" hangingPunct="1"/>
            <a:r>
              <a:rPr lang="en-US" smtClean="0"/>
              <a:t>Not “cruel and unusual”</a:t>
            </a:r>
          </a:p>
        </p:txBody>
      </p:sp>
      <p:sp>
        <p:nvSpPr>
          <p:cNvPr id="1003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51316-5CB5-4F8B-BD2F-F37B061C9DA8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03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0807C-845D-4C40-B214-0F195CBCB23D}" type="slidenum">
              <a:rPr lang="en-US" smtClean="0">
                <a:latin typeface="Garamond" pitchFamily="18" charset="0"/>
              </a:rPr>
              <a:pPr>
                <a:defRPr/>
              </a:pPr>
              <a:t>28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Punishment and Social Conditions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412163" cy="4114800"/>
          </a:xfrm>
        </p:spPr>
        <p:txBody>
          <a:bodyPr/>
          <a:lstStyle/>
          <a:p>
            <a:pPr marL="174625" indent="-174625" eaLnBrk="1" hangingPunct="1"/>
            <a:r>
              <a:rPr lang="en-US" dirty="0" smtClean="0"/>
              <a:t>Many theorists are concerned that too great a concentration on punishment detracts from solving the social conditions—such as poverty--that give rise to crime.</a:t>
            </a:r>
          </a:p>
          <a:p>
            <a:pPr marL="174625" indent="-174625" eaLnBrk="1" hangingPunct="1"/>
            <a:r>
              <a:rPr lang="en-US" dirty="0" smtClean="0"/>
              <a:t>In the United States, we have a disproportionately large percentage of people in prison</a:t>
            </a:r>
          </a:p>
        </p:txBody>
      </p:sp>
      <p:sp>
        <p:nvSpPr>
          <p:cNvPr id="1013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D500A-6664-44D9-A13F-C4E413B97485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13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4BE0F-CE9E-49F6-AAFD-7EEFB37C72DD}" type="slidenum">
              <a:rPr lang="en-US" smtClean="0">
                <a:latin typeface="Garamond" pitchFamily="18" charset="0"/>
              </a:rPr>
              <a:pPr>
                <a:defRPr/>
              </a:pPr>
              <a:t>29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A Disturbing Picture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2400" cy="46482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sz="2000" dirty="0" smtClean="0"/>
              <a:t>No other country has as many people in prisons and jails.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sz="2000" dirty="0" smtClean="0"/>
              <a:t>One in 100 Adults Behind Bars (</a:t>
            </a:r>
            <a:r>
              <a:rPr lang="en-US" sz="2000" dirty="0" smtClean="0">
                <a:hlinkClick r:id="rId3"/>
              </a:rPr>
              <a:t>Pew Report</a:t>
            </a:r>
            <a:r>
              <a:rPr lang="en-US" sz="2000" dirty="0" smtClean="0"/>
              <a:t>)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sz="2000" dirty="0" smtClean="0"/>
              <a:t>National prison population tripled from 1987 to 2007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sz="2000" dirty="0" smtClean="0"/>
              <a:t>Currently 2.3 million Americans in prisons and jails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sz="2000" dirty="0" smtClean="0"/>
              <a:t>Cost of prisoner: $25K per year; $65K investment per bed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About 1 in every 15 persons will serve time in prison during their lifetime.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Almost 1/3 of African Americans will serve time in prison during their lifetimes; 17% of Hispanic males, 5.9% of white males.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Men are ten times more likely to go to prison than women.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sz="1800" dirty="0" smtClean="0"/>
              <a:t>Source: </a:t>
            </a:r>
            <a:r>
              <a:rPr lang="en-US" sz="1800" dirty="0" smtClean="0">
                <a:hlinkClick r:id="rId4"/>
              </a:rPr>
              <a:t>http://www.ojp.usdoj.gov/bjs/crimoff.htm#lifetime</a:t>
            </a:r>
            <a:r>
              <a:rPr lang="en-US" sz="1800" dirty="0" smtClean="0"/>
              <a:t> </a:t>
            </a:r>
          </a:p>
        </p:txBody>
      </p:sp>
      <p:sp>
        <p:nvSpPr>
          <p:cNvPr id="788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5A3BF-2C28-41DB-B03E-56A7C8708245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26254-5422-49B8-B885-D7AC57BABFDC}" type="slidenum">
              <a:rPr lang="en-US" smtClean="0">
                <a:latin typeface="Garamond" pitchFamily="18" charset="0"/>
              </a:rPr>
              <a:pPr>
                <a:defRPr/>
              </a:pPr>
              <a:t>3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Punishment and Imagination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4625" indent="-174625" eaLnBrk="1" hangingPunct="1"/>
            <a:r>
              <a:rPr lang="en-US" dirty="0" smtClean="0"/>
              <a:t>Consider punishment other than prison so that the offender</a:t>
            </a:r>
          </a:p>
          <a:p>
            <a:pPr lvl="1" eaLnBrk="1" hangingPunct="1"/>
            <a:r>
              <a:rPr lang="en-US" dirty="0" smtClean="0"/>
              <a:t>May gain insight into the pain and suffering caused by the crime</a:t>
            </a:r>
          </a:p>
          <a:p>
            <a:pPr lvl="2" eaLnBrk="1" hangingPunct="1"/>
            <a:r>
              <a:rPr lang="en-US" dirty="0" smtClean="0"/>
              <a:t>Drunk drivers going to accident scenes</a:t>
            </a:r>
          </a:p>
          <a:p>
            <a:pPr lvl="1" eaLnBrk="1" hangingPunct="1"/>
            <a:r>
              <a:rPr lang="en-US" dirty="0" smtClean="0"/>
              <a:t>May be more effectively rehabilitated</a:t>
            </a:r>
          </a:p>
          <a:p>
            <a:pPr lvl="2" eaLnBrk="1" hangingPunct="1"/>
            <a:r>
              <a:rPr lang="en-US" dirty="0" smtClean="0"/>
              <a:t>Avoids prison as a school for criminals</a:t>
            </a:r>
          </a:p>
        </p:txBody>
      </p:sp>
      <p:sp>
        <p:nvSpPr>
          <p:cNvPr id="1024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20D08-09C1-4A95-A375-AA1A5EFECD37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24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BF837-EB40-4B1A-BD96-FAD141425859}" type="slidenum">
              <a:rPr lang="en-US" smtClean="0">
                <a:latin typeface="Garamond" pitchFamily="18" charset="0"/>
              </a:rPr>
              <a:pPr>
                <a:defRPr/>
              </a:pPr>
              <a:t>30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Social Construction</a:t>
            </a:r>
            <a:br>
              <a:rPr lang="en-US" smtClean="0"/>
            </a:br>
            <a:r>
              <a:rPr lang="en-US" smtClean="0"/>
              <a:t>of Punishment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4625" indent="-174625" eaLnBrk="1" hangingPunct="1"/>
            <a:r>
              <a:rPr lang="en-US" dirty="0" smtClean="0"/>
              <a:t>What counts as a crime depends on societal choices.  Some of these appear to vary from one society to another.</a:t>
            </a:r>
          </a:p>
          <a:p>
            <a:pPr lvl="1" eaLnBrk="1" hangingPunct="1"/>
            <a:r>
              <a:rPr lang="en-US" dirty="0" smtClean="0"/>
              <a:t>Drug use</a:t>
            </a:r>
          </a:p>
          <a:p>
            <a:pPr lvl="1" eaLnBrk="1" hangingPunct="1"/>
            <a:r>
              <a:rPr lang="en-US" dirty="0" smtClean="0"/>
              <a:t>Sexual orientation and practices</a:t>
            </a:r>
          </a:p>
          <a:p>
            <a:pPr lvl="1" eaLnBrk="1" hangingPunct="1"/>
            <a:r>
              <a:rPr lang="en-US" dirty="0" smtClean="0"/>
              <a:t>See Michael Foucault, </a:t>
            </a:r>
            <a:r>
              <a:rPr lang="en-US" i="1" dirty="0" smtClean="0"/>
              <a:t>Discipline and Punish</a:t>
            </a:r>
          </a:p>
        </p:txBody>
      </p:sp>
      <p:sp>
        <p:nvSpPr>
          <p:cNvPr id="1034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43910-CA19-4BFC-9837-83F2E4F87B5C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34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43791-0B62-4790-BE34-A8389DD3D21C}" type="slidenum">
              <a:rPr lang="en-US" smtClean="0">
                <a:latin typeface="Garamond" pitchFamily="18" charset="0"/>
              </a:rPr>
              <a:pPr>
                <a:defRPr/>
              </a:pPr>
              <a:t>31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Continuing Issues of Punishment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5425" indent="-225425" eaLnBrk="1" hangingPunct="1"/>
            <a:r>
              <a:rPr lang="en-US" dirty="0" smtClean="0"/>
              <a:t>Punishment of the young</a:t>
            </a:r>
          </a:p>
          <a:p>
            <a:pPr marL="225425" indent="-225425"/>
            <a:r>
              <a:rPr lang="en-US" dirty="0"/>
              <a:t>Solitary </a:t>
            </a:r>
            <a:r>
              <a:rPr lang="en-US" dirty="0" smtClean="0"/>
              <a:t>confinement</a:t>
            </a:r>
          </a:p>
          <a:p>
            <a:pPr marL="225425" indent="-225425"/>
            <a:r>
              <a:rPr lang="en-US" dirty="0" smtClean="0"/>
              <a:t>Imprisonment of mentally ill</a:t>
            </a:r>
            <a:endParaRPr lang="en-US" dirty="0"/>
          </a:p>
          <a:p>
            <a:pPr marL="225425" indent="-225425" eaLnBrk="1" hangingPunct="1"/>
            <a:r>
              <a:rPr lang="en-US" dirty="0" smtClean="0"/>
              <a:t>Chronic offenders</a:t>
            </a:r>
          </a:p>
          <a:p>
            <a:pPr marL="225425" indent="-225425" eaLnBrk="1" hangingPunct="1"/>
            <a:r>
              <a:rPr lang="en-US" dirty="0" smtClean="0"/>
              <a:t>Privatization of punishment</a:t>
            </a:r>
          </a:p>
          <a:p>
            <a:pPr marL="225425" indent="-225425" eaLnBrk="1" hangingPunct="1"/>
            <a:r>
              <a:rPr lang="en-US" dirty="0" smtClean="0"/>
              <a:t>Hard time and stun technology</a:t>
            </a:r>
          </a:p>
          <a:p>
            <a:pPr marL="225425" indent="-225425" eaLnBrk="1" hangingPunct="1"/>
            <a:r>
              <a:rPr lang="en-US" dirty="0" smtClean="0"/>
              <a:t>Race and punishment</a:t>
            </a:r>
          </a:p>
          <a:p>
            <a:pPr marL="225425" indent="-225425" eaLnBrk="1" hangingPunct="1"/>
            <a:r>
              <a:rPr lang="en-US" dirty="0" smtClean="0"/>
              <a:t>Force feeding</a:t>
            </a:r>
          </a:p>
        </p:txBody>
      </p:sp>
      <p:sp>
        <p:nvSpPr>
          <p:cNvPr id="1044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55AFD-06B2-435B-A6D3-E481AA972846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44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44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4DCA0-BCE3-4D81-B18B-72C52D2C08C2}" type="slidenum">
              <a:rPr lang="en-US" smtClean="0">
                <a:latin typeface="Garamond" pitchFamily="18" charset="0"/>
              </a:rPr>
              <a:pPr>
                <a:defRPr/>
              </a:pPr>
              <a:t>32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The Punishment of the Young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5105400"/>
          </a:xfrm>
        </p:spPr>
        <p:txBody>
          <a:bodyPr/>
          <a:lstStyle/>
          <a:p>
            <a:pPr marL="230188" indent="-230188" eaLnBrk="1" hangingPunct="1">
              <a:lnSpc>
                <a:spcPct val="80000"/>
              </a:lnSpc>
            </a:pPr>
            <a:r>
              <a:rPr lang="en-US" sz="2000" dirty="0" smtClean="0"/>
              <a:t>In many places in the United States, children had been tried as adults even though they are less than 18.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In Florida, a 14 year old boy was given a sentence of life without parole for killing a 6 year old girl when he was 12 years old.</a:t>
            </a:r>
          </a:p>
          <a:p>
            <a:pPr marL="230188" indent="-230188" eaLnBrk="1" hangingPunct="1">
              <a:lnSpc>
                <a:spcPct val="80000"/>
              </a:lnSpc>
            </a:pPr>
            <a:r>
              <a:rPr lang="en-US" sz="2000" dirty="0" smtClean="0"/>
              <a:t>On March 1, 2005 the Supreme Court abolished the death penalty for crimes committed when the offender was less than 18 years old in </a:t>
            </a:r>
            <a:r>
              <a:rPr lang="en-US" sz="2000" dirty="0" smtClean="0">
                <a:hlinkClick r:id="rId3"/>
              </a:rPr>
              <a:t>Roper v. Simmons</a:t>
            </a:r>
            <a:r>
              <a:rPr lang="en-US" sz="2000" dirty="0" smtClean="0"/>
              <a:t>.  This affected 72 persons on death row: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• Texas: 29</a:t>
            </a:r>
            <a:br>
              <a:rPr lang="en-US" sz="1800" dirty="0" smtClean="0"/>
            </a:br>
            <a:r>
              <a:rPr lang="en-US" sz="1800" dirty="0" smtClean="0"/>
              <a:t>• Alabama: 14</a:t>
            </a:r>
            <a:br>
              <a:rPr lang="en-US" sz="1800" dirty="0" smtClean="0"/>
            </a:br>
            <a:r>
              <a:rPr lang="en-US" sz="1800" dirty="0" smtClean="0"/>
              <a:t>• Mississippi: 5</a:t>
            </a:r>
            <a:br>
              <a:rPr lang="en-US" sz="1800" dirty="0" smtClean="0"/>
            </a:br>
            <a:r>
              <a:rPr lang="en-US" sz="1800" dirty="0" smtClean="0"/>
              <a:t>• Ariz., La., N.C.: 4 each</a:t>
            </a:r>
            <a:br>
              <a:rPr lang="en-US" sz="1800" dirty="0" smtClean="0"/>
            </a:br>
            <a:r>
              <a:rPr lang="en-US" sz="1800" dirty="0" smtClean="0"/>
              <a:t>• Fla., S.C.: 3 each</a:t>
            </a:r>
            <a:br>
              <a:rPr lang="en-US" sz="1800" dirty="0" smtClean="0"/>
            </a:br>
            <a:r>
              <a:rPr lang="en-US" sz="1800" dirty="0" smtClean="0"/>
              <a:t>• Ga., Pa.: 2 each</a:t>
            </a:r>
            <a:br>
              <a:rPr lang="en-US" sz="1800" dirty="0" smtClean="0"/>
            </a:br>
            <a:r>
              <a:rPr lang="en-US" sz="1800" dirty="0" smtClean="0"/>
              <a:t>• Nev., Va.: 1 </a:t>
            </a:r>
          </a:p>
          <a:p>
            <a:pPr marL="230188" indent="-230188" eaLnBrk="1" hangingPunct="1">
              <a:lnSpc>
                <a:spcPct val="80000"/>
              </a:lnSpc>
            </a:pPr>
            <a:r>
              <a:rPr lang="en-US" sz="2000" dirty="0" smtClean="0"/>
              <a:t>The younger the perpetrator, the greater the reason for trying to rehabilitate rather than simply punish.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1054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656AA-24A0-4427-B003-6537F35920B6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54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54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E2BE9-09B7-4D99-9DD7-120C8DEF4162}" type="slidenum">
              <a:rPr lang="en-US" smtClean="0">
                <a:latin typeface="Garamond" pitchFamily="18" charset="0"/>
              </a:rPr>
              <a:pPr>
                <a:defRPr/>
              </a:pPr>
              <a:t>33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Punishment, Torture &amp; Solitary Confinement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2895600" cy="4191000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en-US" dirty="0" smtClean="0"/>
              <a:t>Is solitary confinement a form of torture?  See Atul Gawande’s discussion of this issue in </a:t>
            </a:r>
            <a:r>
              <a:rPr lang="en-US" i="1" dirty="0" smtClean="0">
                <a:hlinkClick r:id="rId3"/>
              </a:rPr>
              <a:t>The New Yorker</a:t>
            </a:r>
            <a:r>
              <a:rPr lang="en-US" dirty="0" smtClean="0"/>
              <a:t>, April 6, 2009.</a:t>
            </a:r>
          </a:p>
        </p:txBody>
      </p:sp>
      <p:sp>
        <p:nvSpPr>
          <p:cNvPr id="112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984B0-5484-495D-BE42-324828ACBF14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12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12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B1B96-D1C6-4582-8F43-07CC4A65FFBA}" type="slidenum">
              <a:rPr lang="en-US" smtClean="0">
                <a:latin typeface="Garamond" pitchFamily="18" charset="0"/>
              </a:rPr>
              <a:pPr>
                <a:defRPr/>
              </a:pPr>
              <a:t>34</a:t>
            </a:fld>
            <a:endParaRPr lang="en-US" smtClean="0">
              <a:latin typeface="Garamond" pitchFamily="18" charset="0"/>
            </a:endParaRPr>
          </a:p>
        </p:txBody>
      </p:sp>
      <p:pic>
        <p:nvPicPr>
          <p:cNvPr id="6184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00200"/>
            <a:ext cx="4191000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Imprisonment of the mentally 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Death of Timothy </a:t>
            </a:r>
            <a:r>
              <a:rPr lang="en-US" dirty="0" err="1" smtClean="0">
                <a:hlinkClick r:id="rId2"/>
              </a:rPr>
              <a:t>Sauders</a:t>
            </a:r>
            <a:r>
              <a:rPr lang="en-US" dirty="0" smtClean="0"/>
              <a:t>.  60 Minutes. </a:t>
            </a:r>
            <a:r>
              <a:rPr lang="en-US" b="1" dirty="0"/>
              <a:t>July 22, 2007 2:55 PM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/>
              <a:t>Pelley</a:t>
            </a:r>
            <a:r>
              <a:rPr lang="en-US" dirty="0"/>
              <a:t> investigates the death of a mentally ill inmate who died of thirst in a report that questions the plight of 300,000 other mentally ill inmates in U.S. jails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7C1DF-FC8A-46CD-B28F-9B13963D726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Imprisonment of the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Number of aging prisoners nationwide:</a:t>
            </a:r>
          </a:p>
          <a:p>
            <a:r>
              <a:rPr lang="en-US" dirty="0" smtClean="0"/>
              <a:t>1981:		8,883</a:t>
            </a:r>
          </a:p>
          <a:p>
            <a:r>
              <a:rPr lang="en-US" dirty="0" smtClean="0"/>
              <a:t>2012:		246,600</a:t>
            </a:r>
          </a:p>
          <a:p>
            <a:endParaRPr lang="en-US" dirty="0"/>
          </a:p>
          <a:p>
            <a:r>
              <a:rPr lang="en-US" dirty="0" smtClean="0"/>
              <a:t>See ACLU, </a:t>
            </a:r>
            <a:r>
              <a:rPr lang="en-US" dirty="0" smtClean="0">
                <a:hlinkClick r:id="rId2"/>
              </a:rPr>
              <a:t>At America’s Expense: The Mass Incarceration of the Elderly </a:t>
            </a:r>
            <a:r>
              <a:rPr lang="en-US" dirty="0" smtClean="0"/>
              <a:t>(2012)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7C1DF-FC8A-46CD-B28F-9B13963D726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Chronic Offenders, 1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1148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Monotype Sorts"/>
              <a:buNone/>
            </a:pPr>
            <a:r>
              <a:rPr lang="en-US" sz="2800" dirty="0" smtClean="0"/>
              <a:t>DOJ data on recidivism of prisoners released in 1994:</a:t>
            </a:r>
          </a:p>
          <a:p>
            <a:pPr lvl="1" eaLnBrk="1" hangingPunct="1"/>
            <a:r>
              <a:rPr lang="en-US" sz="2000" dirty="0" smtClean="0"/>
              <a:t>Released prisoners with the highest re-arrest rates were robbers (70.2%), burglars (74.0%), larcenists (74.6%), motor vehicle thieves (78.8%), those in prison for possessing or selling stolen property (77.4%), and those in prison for possessing, using, or selling illegal weapons (70.2%).</a:t>
            </a:r>
          </a:p>
          <a:p>
            <a:pPr lvl="1" eaLnBrk="1" hangingPunct="1"/>
            <a:r>
              <a:rPr lang="en-US" sz="2000" dirty="0" smtClean="0"/>
              <a:t>Within 3 years, 2.5% of released rapists were arrested for another rape, and 1.2% of those who had served time for homicide were arrested for homicide.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percentages rearrested (but not necessarily guilty) for the “same category of offense for which they were most recently in prison are:</a:t>
            </a:r>
          </a:p>
          <a:p>
            <a:r>
              <a:rPr lang="en-US" sz="2400" dirty="0"/>
              <a:t>41.2% of released drug offenders</a:t>
            </a:r>
          </a:p>
          <a:p>
            <a:r>
              <a:rPr lang="en-US" sz="2400" dirty="0"/>
              <a:t>33.9% of released larcenists</a:t>
            </a:r>
          </a:p>
          <a:p>
            <a:r>
              <a:rPr lang="en-US" sz="2400" dirty="0"/>
              <a:t>23.4% of released burglars</a:t>
            </a:r>
          </a:p>
          <a:p>
            <a:r>
              <a:rPr lang="en-US" sz="2400" dirty="0"/>
              <a:t>22.0% of released assaulters</a:t>
            </a:r>
          </a:p>
          <a:p>
            <a:r>
              <a:rPr lang="en-US" sz="2400" dirty="0"/>
              <a:t>19.0% of released defrauders</a:t>
            </a:r>
          </a:p>
          <a:p>
            <a:r>
              <a:rPr lang="en-US" sz="2400" dirty="0" smtClean="0"/>
              <a:t>13.4</a:t>
            </a:r>
            <a:r>
              <a:rPr lang="en-US" sz="2400" dirty="0"/>
              <a:t>% of released robbers</a:t>
            </a:r>
          </a:p>
          <a:p>
            <a:r>
              <a:rPr lang="en-US" sz="2400" dirty="0" smtClean="0"/>
              <a:t>2.5</a:t>
            </a:r>
            <a:r>
              <a:rPr lang="en-US" sz="2400" dirty="0"/>
              <a:t>% of released rapists</a:t>
            </a:r>
            <a:endParaRPr lang="en-US" sz="2400" dirty="0" smtClean="0"/>
          </a:p>
        </p:txBody>
      </p:sp>
      <p:sp>
        <p:nvSpPr>
          <p:cNvPr id="1065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B302B-0B90-4AB8-A325-49690BCA76A0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65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DB9A5-E6E4-4B20-A63A-0ED88A791971}" type="slidenum">
              <a:rPr lang="en-US" smtClean="0">
                <a:latin typeface="Garamond" pitchFamily="18" charset="0"/>
              </a:rPr>
              <a:pPr>
                <a:defRPr/>
              </a:pPr>
              <a:t>37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Chronic Offenders, 2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 marL="174625" indent="-174625" eaLnBrk="1" hangingPunct="1">
              <a:lnSpc>
                <a:spcPct val="90000"/>
              </a:lnSpc>
            </a:pPr>
            <a:r>
              <a:rPr lang="en-US" sz="2800" dirty="0" smtClean="0"/>
              <a:t>How do we deal with chronic offenders who will very probably commit further crimes as soon as they are released?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Three strikes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Megan’s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Chemical castration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Approved by California legislature in 1996 for chronic sex offenders on parole, also in Montana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Indefinite sentences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Confine to mental institutions after sentence is served—</a:t>
            </a:r>
            <a:r>
              <a:rPr lang="en-US" sz="2000" dirty="0" err="1" smtClean="0"/>
              <a:t>ok’d</a:t>
            </a:r>
            <a:r>
              <a:rPr lang="en-US" sz="2000" dirty="0" smtClean="0"/>
              <a:t> by supreme Court in 1997 in Kansas v. Hendricks </a:t>
            </a:r>
          </a:p>
        </p:txBody>
      </p:sp>
      <p:sp>
        <p:nvSpPr>
          <p:cNvPr id="1075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A73DC-5439-4D46-BFD3-C5156E4E2F51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75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75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74881-33A6-418D-9C20-CBF8D05D6E29}" type="slidenum">
              <a:rPr lang="en-US" smtClean="0">
                <a:latin typeface="Garamond" pitchFamily="18" charset="0"/>
              </a:rPr>
              <a:pPr>
                <a:defRPr/>
              </a:pPr>
              <a:t>38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Privatization of Punishment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 marL="284163" indent="-284163" eaLnBrk="1" hangingPunct="1"/>
            <a:r>
              <a:rPr lang="en-US" dirty="0" smtClean="0"/>
              <a:t>Punishment is a major growth industry in the United States.</a:t>
            </a:r>
          </a:p>
          <a:p>
            <a:pPr marL="284163" indent="-284163" eaLnBrk="1" hangingPunct="1"/>
            <a:r>
              <a:rPr lang="en-US" dirty="0" smtClean="0"/>
              <a:t>More and more prisons are being built by private firms.</a:t>
            </a:r>
          </a:p>
          <a:p>
            <a:pPr marL="284163" indent="-284163" eaLnBrk="1" hangingPunct="1"/>
            <a:r>
              <a:rPr lang="en-US" dirty="0" smtClean="0"/>
              <a:t>Private high security prisons may create need for labeling some prisoners as high risk.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1085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D1753-03CE-4F9E-A46B-93C09B60D7CD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85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85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2F429-02B3-429E-B557-B14EB3273A1D}" type="slidenum">
              <a:rPr lang="en-US" smtClean="0">
                <a:latin typeface="Garamond" pitchFamily="18" charset="0"/>
              </a:rPr>
              <a:pPr>
                <a:defRPr/>
              </a:pPr>
              <a:t>39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Disturbing Picture, 2</a:t>
            </a:r>
          </a:p>
        </p:txBody>
      </p:sp>
      <p:pic>
        <p:nvPicPr>
          <p:cNvPr id="5785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46087"/>
            <a:ext cx="3877267" cy="41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F27AC-A0A9-4721-A065-1EC63AA64BA6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D4B3A-59FC-4BAF-BEEA-BD73833DE1F1}" type="slidenum">
              <a:rPr lang="en-US" smtClean="0">
                <a:latin typeface="Garamond" pitchFamily="18" charset="0"/>
              </a:rPr>
              <a:pPr>
                <a:defRPr/>
              </a:pPr>
              <a:t>4</a:t>
            </a:fld>
            <a:endParaRPr lang="en-US" smtClean="0">
              <a:latin typeface="Garamond" pitchFamily="18" charset="0"/>
            </a:endParaRPr>
          </a:p>
        </p:txBody>
      </p:sp>
      <p:graphicFrame>
        <p:nvGraphicFramePr>
          <p:cNvPr id="578563" name="Object 3"/>
          <p:cNvGraphicFramePr>
            <a:graphicFrameLocks noChangeAspect="1"/>
          </p:cNvGraphicFramePr>
          <p:nvPr/>
        </p:nvGraphicFramePr>
        <p:xfrm>
          <a:off x="5562600" y="17526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00" name="Acrobat Document" r:id="rId5" imgW="5829194" imgH="7543564" progId="AcroExch.Document.7">
                  <p:embed/>
                </p:oleObj>
              </mc:Choice>
              <mc:Fallback>
                <p:oleObj name="Acrobat Document" r:id="rId5" imgW="5829194" imgH="7543564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31400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 Time and Stun Technology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 eaLnBrk="1" hangingPunct="1"/>
            <a:r>
              <a:rPr lang="en-US" dirty="0" smtClean="0"/>
              <a:t>Can judges sentence prisoners to hard time?  Any limits?</a:t>
            </a:r>
          </a:p>
          <a:p>
            <a:pPr marL="230188" indent="-230188" eaLnBrk="1" hangingPunct="1"/>
            <a:r>
              <a:rPr lang="en-US" dirty="0" smtClean="0"/>
              <a:t>Can prison populations be controlled by stun belts?</a:t>
            </a:r>
          </a:p>
          <a:p>
            <a:pPr marL="230188" indent="-230188" eaLnBrk="1" hangingPunct="1"/>
            <a:r>
              <a:rPr lang="en-US" dirty="0" smtClean="0"/>
              <a:t>Can juveniles be sentenced to life without the possibility of parole?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1095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AC0FE-FD8D-4F33-9DAE-609208169B94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095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095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A2C46-C792-445D-A450-A0000797032F}" type="slidenum">
              <a:rPr lang="en-US" smtClean="0">
                <a:latin typeface="Garamond" pitchFamily="18" charset="0"/>
              </a:rPr>
              <a:pPr>
                <a:defRPr/>
              </a:pPr>
              <a:t>40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Race and Punishment, 1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152400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Monotype Sorts"/>
              <a:buNone/>
            </a:pPr>
            <a:r>
              <a:rPr lang="en-US" sz="1600" dirty="0" smtClean="0">
                <a:cs typeface="Arial" pitchFamily="34" charset="0"/>
              </a:rPr>
              <a:t>Blacks are more likely than whites to be victims of violent crime.</a:t>
            </a:r>
            <a:r>
              <a:rPr lang="en-US" sz="2400" dirty="0" smtClean="0">
                <a:cs typeface="Arial" pitchFamily="34" charset="0"/>
              </a:rPr>
              <a:t> </a:t>
            </a:r>
            <a:br>
              <a:rPr lang="en-US" sz="2400" dirty="0" smtClean="0">
                <a:cs typeface="Arial" pitchFamily="34" charset="0"/>
              </a:rPr>
            </a:br>
            <a:r>
              <a:rPr lang="en-US" sz="1800" dirty="0" smtClean="0">
                <a:cs typeface="Arial" pitchFamily="34" charset="0"/>
                <a:hlinkClick r:id="rId3"/>
              </a:rPr>
              <a:t>Bureau of Justice Statistics</a:t>
            </a:r>
            <a:endParaRPr lang="en-US" sz="1800" dirty="0" smtClean="0"/>
          </a:p>
        </p:txBody>
      </p:sp>
      <p:sp>
        <p:nvSpPr>
          <p:cNvPr id="1105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1711D-6806-425F-903B-B9CB0BF4798A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105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105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24C3A-7F02-4B6C-83C1-02B97D11514F}" type="slidenum">
              <a:rPr lang="en-US" smtClean="0">
                <a:latin typeface="Garamond" pitchFamily="18" charset="0"/>
              </a:rPr>
              <a:pPr>
                <a:defRPr/>
              </a:pPr>
              <a:t>41</a:t>
            </a:fld>
            <a:endParaRPr lang="en-US" smtClean="0">
              <a:latin typeface="Garamond" pitchFamily="18" charset="0"/>
            </a:endParaRPr>
          </a:p>
        </p:txBody>
      </p:sp>
      <p:pic>
        <p:nvPicPr>
          <p:cNvPr id="112644" name="Picture 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998692" y="1524000"/>
            <a:ext cx="7162800" cy="38528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Race and Punishment, 2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320040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Monotype Sorts"/>
              <a:buNone/>
            </a:pPr>
            <a:r>
              <a:rPr lang="en-US" sz="1800" dirty="0" smtClean="0">
                <a:cs typeface="Arial" pitchFamily="34" charset="0"/>
              </a:rPr>
              <a:t>In 1997, 9% of the black population in the U.S. was under some form of correctional supervision compared to 2% of the white population and over 1% of other races.</a:t>
            </a:r>
            <a:r>
              <a:rPr lang="en-US" sz="2800" dirty="0" smtClean="0">
                <a:cs typeface="Arial" pitchFamily="34" charset="0"/>
              </a:rPr>
              <a:t> 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  <a:hlinkClick r:id="rId3"/>
              </a:rPr>
              <a:t>Bureau of Justice Statistics</a:t>
            </a:r>
            <a:endParaRPr lang="en-US" sz="2000" dirty="0" smtClean="0"/>
          </a:p>
        </p:txBody>
      </p:sp>
      <p:sp>
        <p:nvSpPr>
          <p:cNvPr id="111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343BF-ED72-4048-952B-D81548A0E3FA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111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111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47FC5-F2AB-4B2D-8C35-FC6833BD7EE7}" type="slidenum">
              <a:rPr lang="en-US" smtClean="0">
                <a:latin typeface="Garamond" pitchFamily="18" charset="0"/>
              </a:rPr>
              <a:pPr>
                <a:defRPr/>
              </a:pPr>
              <a:t>42</a:t>
            </a:fld>
            <a:endParaRPr lang="en-US" smtClean="0">
              <a:latin typeface="Garamond" pitchFamily="18" charset="0"/>
            </a:endParaRPr>
          </a:p>
        </p:txBody>
      </p:sp>
      <p:pic>
        <p:nvPicPr>
          <p:cNvPr id="113666" name="Picture 4" descr="IncarcerationbyRace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114800" y="1600200"/>
            <a:ext cx="5029200" cy="3636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8772383" cy="4635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some good news . . 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781800" y="1752600"/>
            <a:ext cx="1828800" cy="21336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Monotype Sorts"/>
              <a:buNone/>
            </a:pPr>
            <a:r>
              <a:rPr lang="en-US" sz="2000" dirty="0" smtClean="0"/>
              <a:t>New York City’s homicide rate has plummeted.</a:t>
            </a:r>
          </a:p>
        </p:txBody>
      </p:sp>
      <p:sp>
        <p:nvSpPr>
          <p:cNvPr id="809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B2988-669B-417B-97C1-C27827B03528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809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809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76C54-E4DB-428D-BD12-FBB7E09505A5}" type="slidenum">
              <a:rPr lang="en-US" smtClean="0">
                <a:latin typeface="Garamond" pitchFamily="18" charset="0"/>
              </a:rPr>
              <a:pPr>
                <a:defRPr/>
              </a:pPr>
              <a:t>5</a:t>
            </a:fld>
            <a:endParaRPr lang="en-US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sonPopulation 1980-20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28" y="1828800"/>
            <a:ext cx="5799372" cy="4343706"/>
          </a:xfrm>
          <a:prstGeom prst="rect">
            <a:avLst/>
          </a:prstGeom>
        </p:spPr>
      </p:pic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Increasing Incarceration Rate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2743200" cy="41910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Incarceration rates have soared during the past three decades.</a:t>
            </a:r>
          </a:p>
        </p:txBody>
      </p:sp>
      <p:sp>
        <p:nvSpPr>
          <p:cNvPr id="819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6C229-28C8-4FCC-B583-65ACA8C7AEDE}" type="datetime1">
              <a:rPr lang="en-US" smtClean="0">
                <a:latin typeface="+mn-lt"/>
              </a:rPr>
              <a:pPr>
                <a:defRPr/>
              </a:pPr>
              <a:t>8/18/16</a:t>
            </a:fld>
            <a:endParaRPr lang="en-US" dirty="0" smtClean="0">
              <a:latin typeface="+mn-lt"/>
            </a:endParaRPr>
          </a:p>
        </p:txBody>
      </p:sp>
      <p:sp>
        <p:nvSpPr>
          <p:cNvPr id="819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latin typeface="+mn-lt"/>
              </a:rPr>
              <a:t>(c) Lawrence M. Hinman, Ph.D.</a:t>
            </a:r>
          </a:p>
        </p:txBody>
      </p:sp>
      <p:sp>
        <p:nvSpPr>
          <p:cNvPr id="819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DA0A-50A7-494E-A073-739EBBF1E0A4}" type="slidenum">
              <a:rPr lang="en-US" smtClean="0">
                <a:latin typeface="Garamond" pitchFamily="18" charset="0"/>
              </a:rPr>
              <a:pPr>
                <a:defRPr/>
              </a:pPr>
              <a:t>6</a:t>
            </a:fld>
            <a:endParaRPr lang="en-US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Compared with other countries . . .</a:t>
            </a:r>
            <a:endParaRPr lang="en-US" dirty="0"/>
          </a:p>
        </p:txBody>
      </p:sp>
      <p:pic>
        <p:nvPicPr>
          <p:cNvPr id="7" name="Content Placeholder 6" descr="incarceration Rates by countr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" b="3982"/>
          <a:stretch>
            <a:fillRect/>
          </a:stretch>
        </p:blipFill>
        <p:spPr>
          <a:xfrm>
            <a:off x="609600" y="1752600"/>
            <a:ext cx="7772400" cy="42324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7C1DF-FC8A-46CD-B28F-9B13963D72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Increased Drug Arrests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2895600" cy="4191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/>
            <a:r>
              <a:rPr lang="en-US" b="1" dirty="0" smtClean="0"/>
              <a:t>The War on Drugs has resulted in increased arrests for drug-related activity and for increased numbers of drug offenders in prison.</a:t>
            </a:r>
          </a:p>
        </p:txBody>
      </p:sp>
      <p:sp>
        <p:nvSpPr>
          <p:cNvPr id="829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0B3275-C9AD-4AFA-B980-16A12FF276EA}" type="datetime1">
              <a:rPr lang="en-US" smtClean="0">
                <a:latin typeface="Garamond" pitchFamily="18" charset="0"/>
              </a:rPr>
              <a:pPr>
                <a:defRPr/>
              </a:pPr>
              <a:t>8/18/16</a:t>
            </a:fld>
            <a:endParaRPr lang="en-US" smtClean="0">
              <a:latin typeface="Garamond" pitchFamily="18" charset="0"/>
            </a:endParaRPr>
          </a:p>
        </p:txBody>
      </p:sp>
      <p:sp>
        <p:nvSpPr>
          <p:cNvPr id="829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aramond" pitchFamily="18" charset="0"/>
              </a:rPr>
              <a:t>(c) Lawrence M. Hinman, Ph.D.</a:t>
            </a:r>
          </a:p>
        </p:txBody>
      </p:sp>
      <p:sp>
        <p:nvSpPr>
          <p:cNvPr id="829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102B-CF45-45CA-B337-420213BC04E1}" type="slidenum">
              <a:rPr lang="en-US" smtClean="0">
                <a:latin typeface="Garamond" pitchFamily="18" charset="0"/>
              </a:rPr>
              <a:pPr>
                <a:defRPr/>
              </a:pPr>
              <a:t>8</a:t>
            </a:fld>
            <a:endParaRPr lang="en-US" smtClean="0">
              <a:latin typeface="Garamond" pitchFamily="18" charset="0"/>
            </a:endParaRPr>
          </a:p>
        </p:txBody>
      </p:sp>
      <p:pic>
        <p:nvPicPr>
          <p:cNvPr id="82951" name="Picture 2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05000"/>
            <a:ext cx="5454650" cy="3429000"/>
          </a:xfrm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One drug arrest every 42 seconds in the United States.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Attorney General Eric Holder’s Response</a:t>
            </a:r>
            <a:br>
              <a:rPr lang="en-US" sz="3200" dirty="0" smtClean="0"/>
            </a:br>
            <a:r>
              <a:rPr lang="en-US" sz="3200" dirty="0" smtClean="0"/>
              <a:t>August 12, 2013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Holder maintains that we must change this system:</a:t>
            </a:r>
          </a:p>
          <a:p>
            <a:pPr>
              <a:buFont typeface="Arial"/>
              <a:buChar char="•"/>
            </a:pPr>
            <a:r>
              <a:rPr lang="en-US" dirty="0" smtClean="0"/>
              <a:t>“While </a:t>
            </a:r>
            <a:r>
              <a:rPr lang="en-US" dirty="0"/>
              <a:t>the entire U.S. population has increased by about a third since 1980, the federal prison population has grown at an astonishing rate – by almost 800 percent</a:t>
            </a:r>
            <a:r>
              <a:rPr lang="en-US" dirty="0" smtClean="0"/>
              <a:t>.”</a:t>
            </a:r>
          </a:p>
          <a:p>
            <a:pPr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/>
              <a:t>It’s clear – as we come together today – that too many Americans go to too many prisons for far too long, and for no truly good law enforcement reason.  It’s clear, at a basic level, that 20</a:t>
            </a:r>
            <a:r>
              <a:rPr lang="en-US" baseline="30000" dirty="0"/>
              <a:t>th</a:t>
            </a:r>
            <a:r>
              <a:rPr lang="en-US" dirty="0"/>
              <a:t>-century criminal justice solutions are not adequate to overcome our 21</a:t>
            </a:r>
            <a:r>
              <a:rPr lang="en-US" baseline="30000" dirty="0"/>
              <a:t>st</a:t>
            </a:r>
            <a:r>
              <a:rPr lang="en-US" dirty="0"/>
              <a:t>-century challenges.  And it is well past time to implement common sense changes that will foster safer communities from coast to coast</a:t>
            </a:r>
            <a:r>
              <a:rPr lang="en-US" dirty="0" smtClean="0"/>
              <a:t>.”  [</a:t>
            </a:r>
            <a:r>
              <a:rPr lang="en-US" dirty="0" smtClean="0">
                <a:hlinkClick r:id="rId3"/>
              </a:rPr>
              <a:t>video link</a:t>
            </a:r>
            <a:r>
              <a:rPr lang="en-US" dirty="0" smtClean="0"/>
              <a:t>]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ECA2D-065C-8849-BC65-93DAF9207B96}" type="datetime1">
              <a:rPr lang="en-US" smtClean="0"/>
              <a:t>8/18/16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Lawrence M. Hinman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7C1DF-FC8A-46CD-B28F-9B13963D72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130812_JURIS_EricHolderABA.jpg.CROP.rectangle3-large.jpg"/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652560" cy="1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Ethics of &amp;#x0D;&amp;#x0A;Punishment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Introduction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A Disturbing Picture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A Disturbing Picture, 2&amp;quot;&quot;/&gt;&lt;property id=&quot;20307&quot; value=&quot;279&quot;/&gt;&lt;/object&gt;&lt;object type=&quot;3&quot; unique_id=&quot;10008&quot;&gt;&lt;property id=&quot;20148&quot; value=&quot;5&quot;/&gt;&lt;property id=&quot;20300&quot; value=&quot;Slide 5 - &amp;quot;A Disturbing Picture, 4&amp;quot;&quot;/&gt;&lt;property id=&quot;20307&quot; value=&quot;287&quot;/&gt;&lt;/object&gt;&lt;object type=&quot;3&quot; unique_id=&quot;10009&quot;&gt;&lt;property id=&quot;20148&quot; value=&quot;5&quot;/&gt;&lt;property id=&quot;20300&quot; value=&quot;Slide 6 - &amp;quot;Increasing Incarceration Rate&amp;quot;&quot;/&gt;&lt;property id=&quot;20307&quot; value=&quot;294&quot;/&gt;&lt;/object&gt;&lt;object type=&quot;3&quot; unique_id=&quot;10010&quot;&gt;&lt;property id=&quot;20148&quot; value=&quot;5&quot;/&gt;&lt;property id=&quot;20300&quot; value=&quot;Slide 7 - &amp;quot;Increased Drug Arrests&amp;quot;&quot;/&gt;&lt;property id=&quot;20307&quot; value=&quot;293&quot;/&gt;&lt;/object&gt;&lt;object type=&quot;3&quot; unique_id=&quot;10011&quot;&gt;&lt;property id=&quot;20148&quot; value=&quot;5&quot;/&gt;&lt;property id=&quot;20300&quot; value=&quot;Slide 8 - &amp;quot;World Incarceration Rates&amp;quot;&quot;/&gt;&lt;property id=&quot;20307&quot; value=&quot;295&quot;/&gt;&lt;/object&gt;&lt;object type=&quot;3&quot; unique_id=&quot;10012&quot;&gt;&lt;property id=&quot;20148&quot; value=&quot;5&quot;/&gt;&lt;property id=&quot;20300&quot; value=&quot;Slide 9 - &amp;quot;United States Exceptionalism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Justifications of Punishment&amp;quot;&quot;/&gt;&lt;property id=&quot;20307&quot; value=&quot;258&quot;/&gt;&lt;/object&gt;&lt;object type=&quot;3&quot; unique_id=&quot;10014&quot;&gt;&lt;property id=&quot;20148&quot; value=&quot;5&quot;/&gt;&lt;property id=&quot;20300&quot; value=&quot;Slide 11 - &amp;quot;Types of Justification&amp;quot;&quot;/&gt;&lt;property id=&quot;20307&quot; value=&quot;259&quot;/&gt;&lt;/object&gt;&lt;object type=&quot;3&quot; unique_id=&quot;10015&quot;&gt;&lt;property id=&quot;20148&quot; value=&quot;5&quot;/&gt;&lt;property id=&quot;20300&quot; value=&quot;Slide 12 - &amp;quot;Retributivism&amp;quot;&quot;/&gt;&lt;property id=&quot;20307&quot; value=&quot;260&quot;/&gt;&lt;/object&gt;&lt;object type=&quot;3&quot; unique_id=&quot;10016&quot;&gt;&lt;property id=&quot;20148&quot; value=&quot;5&quot;/&gt;&lt;property id=&quot;20300&quot; value=&quot;Slide 13 - &amp;quot;Is Retributivism Just Revenge?&amp;quot;&quot;/&gt;&lt;property id=&quot;20307&quot; value=&quot;261&quot;/&gt;&lt;/object&gt;&lt;object type=&quot;3&quot; unique_id=&quot;10017&quot;&gt;&lt;property id=&quot;20148&quot; value=&quot;5&quot;/&gt;&lt;property id=&quot;20300&quot; value=&quot;Slide 14 - &amp;quot;The Scales of Justice&amp;quot;&quot;/&gt;&lt;property id=&quot;20307&quot; value=&quot;262&quot;/&gt;&lt;/object&gt;&lt;object type=&quot;3&quot; unique_id=&quot;10018&quot;&gt;&lt;property id=&quot;20148&quot; value=&quot;5&quot;/&gt;&lt;property id=&quot;20300&quot; value=&quot;Slide 15 - &amp;quot;The Rights of Victims&amp;quot;&quot;/&gt;&lt;property id=&quot;20307&quot; value=&quot;263&quot;/&gt;&lt;/object&gt;&lt;object type=&quot;3&quot; unique_id=&quot;10019&quot;&gt;&lt;property id=&quot;20148&quot; value=&quot;5&quot;/&gt;&lt;property id=&quot;20300&quot; value=&quot;Slide 16 - &amp;quot;The Effects on Perpetrators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Criticisms of Retributivism&amp;quot;&quot;/&gt;&lt;property id=&quot;20307&quot; value=&quot;265&quot;/&gt;&lt;/object&gt;&lt;object type=&quot;3&quot; unique_id=&quot;10021&quot;&gt;&lt;property id=&quot;20148&quot; value=&quot;5&quot;/&gt;&lt;property id=&quot;20300&quot; value=&quot;Slide 18 - &amp;quot;Deterrence&amp;quot;&quot;/&gt;&lt;property id=&quot;20307&quot; value=&quot;266&quot;/&gt;&lt;/object&gt;&lt;object type=&quot;3&quot; unique_id=&quot;10022&quot;&gt;&lt;property id=&quot;20148&quot; value=&quot;5&quot;/&gt;&lt;property id=&quot;20300&quot; value=&quot;Slide 19 - &amp;quot;Normative and Empirical Considerations&amp;quot;&quot;/&gt;&lt;property id=&quot;20307&quot; value=&quot;267&quot;/&gt;&lt;/object&gt;&lt;object type=&quot;3&quot; unique_id=&quot;10023&quot;&gt;&lt;property id=&quot;20148&quot; value=&quot;5&quot;/&gt;&lt;property id=&quot;20300&quot; value=&quot;Slide 20 - &amp;quot;Empirical Premise: &amp;#x0D;&amp;#x0A;Punishment deters crime.&amp;quot;&quot;/&gt;&lt;property id=&quot;20307&quot; value=&quot;268&quot;/&gt;&lt;/object&gt;&lt;object type=&quot;3&quot; unique_id=&quot;10024&quot;&gt;&lt;property id=&quot;20148&quot; value=&quot;5&quot;/&gt;&lt;property id=&quot;20300&quot; value=&quot;Slide 21 - &amp;quot;Punishment and Prevention&amp;quot;&quot;/&gt;&lt;property id=&quot;20307&quot; value=&quot;269&quot;/&gt;&lt;/object&gt;&lt;object type=&quot;3&quot; unique_id=&quot;10025&quot;&gt;&lt;property id=&quot;20148&quot; value=&quot;5&quot;/&gt;&lt;property id=&quot;20300&quot; value=&quot;Slide 22 - &amp;quot;Objections to Prevention&amp;quot;&quot;/&gt;&lt;property id=&quot;20307&quot; value=&quot;270&quot;/&gt;&lt;/object&gt;&lt;object type=&quot;3&quot; unique_id=&quot;10026&quot;&gt;&lt;property id=&quot;20148&quot; value=&quot;5&quot;/&gt;&lt;property id=&quot;20300&quot; value=&quot;Slide 23 - &amp;quot;Rehabilitation&amp;quot;&quot;/&gt;&lt;property id=&quot;20307&quot; value=&quot;271&quot;/&gt;&lt;/object&gt;&lt;object type=&quot;3&quot; unique_id=&quot;10027&quot;&gt;&lt;property id=&quot;20148&quot; value=&quot;5&quot;/&gt;&lt;property id=&quot;20300&quot; value=&quot;Slide 24 - &amp;quot;Reconciliation and Healing&amp;quot;&quot;/&gt;&lt;property id=&quot;20307&quot; value=&quot;272&quot;/&gt;&lt;/object&gt;&lt;object type=&quot;3&quot; unique_id=&quot;10028&quot;&gt;&lt;property id=&quot;20148&quot; value=&quot;5&quot;/&gt;&lt;property id=&quot;20300&quot; value=&quot;Slide 25 - &amp;quot;Mixed Justifications: Rawls, 1&amp;quot;&quot;/&gt;&lt;property id=&quot;20307&quot; value=&quot;273&quot;/&gt;&lt;/object&gt;&lt;object type=&quot;3&quot; unique_id=&quot;10029&quot;&gt;&lt;property id=&quot;20148&quot; value=&quot;5&quot;/&gt;&lt;property id=&quot;20300&quot; value=&quot;Slide 26 - &amp;quot;Mixed Justifications: Rawls, 2&amp;quot;&quot;/&gt;&lt;property id=&quot;20307&quot; value=&quot;274&quot;/&gt;&lt;/object&gt;&lt;object type=&quot;3&quot; unique_id=&quot;10030&quot;&gt;&lt;property id=&quot;20148&quot; value=&quot;5&quot;/&gt;&lt;property id=&quot;20300&quot; value=&quot;Slide 27 - &amp;quot;The Limits of Punishment&amp;quot;&quot;/&gt;&lt;property id=&quot;20307&quot; value=&quot;275&quot;/&gt;&lt;/object&gt;&lt;object type=&quot;3&quot; unique_id=&quot;10031&quot;&gt;&lt;property id=&quot;20148&quot; value=&quot;5&quot;/&gt;&lt;property id=&quot;20300&quot; value=&quot;Slide 28 - &amp;quot;Punishment and Social Conditions&amp;quot;&quot;/&gt;&lt;property id=&quot;20307&quot; value=&quot;276&quot;/&gt;&lt;/object&gt;&lt;object type=&quot;3&quot; unique_id=&quot;10032&quot;&gt;&lt;property id=&quot;20148&quot; value=&quot;5&quot;/&gt;&lt;property id=&quot;20300&quot; value=&quot;Slide 29 - &amp;quot;Punishment and Imagination&amp;quot;&quot;/&gt;&lt;property id=&quot;20307&quot; value=&quot;277&quot;/&gt;&lt;/object&gt;&lt;object type=&quot;3&quot; unique_id=&quot;10033&quot;&gt;&lt;property id=&quot;20148&quot; value=&quot;5&quot;/&gt;&lt;property id=&quot;20300&quot; value=&quot;Slide 30 - &amp;quot;The Social Construction&amp;#x0D;&amp;#x0A;of Punishment&amp;quot;&quot;/&gt;&lt;property id=&quot;20307&quot; value=&quot;281&quot;/&gt;&lt;/object&gt;&lt;object type=&quot;3&quot; unique_id=&quot;10034&quot;&gt;&lt;property id=&quot;20148&quot; value=&quot;5&quot;/&gt;&lt;property id=&quot;20300&quot; value=&quot;Slide 31 - &amp;quot;Continuing Issues of Punishment&amp;quot;&quot;/&gt;&lt;property id=&quot;20307&quot; value=&quot;284&quot;/&gt;&lt;/object&gt;&lt;object type=&quot;3&quot; unique_id=&quot;10035&quot;&gt;&lt;property id=&quot;20148&quot; value=&quot;5&quot;/&gt;&lt;property id=&quot;20300&quot; value=&quot;Slide 32 - &amp;quot;The Punishment of the Young&amp;quot;&quot;/&gt;&lt;property id=&quot;20307&quot; value=&quot;283&quot;/&gt;&lt;/object&gt;&lt;object type=&quot;3&quot; unique_id=&quot;10036&quot;&gt;&lt;property id=&quot;20148&quot; value=&quot;5&quot;/&gt;&lt;property id=&quot;20300&quot; value=&quot;Slide 33 - &amp;quot;Chronic Offenders, 1&amp;quot;&quot;/&gt;&lt;property id=&quot;20307&quot; value=&quot;289&quot;/&gt;&lt;/object&gt;&lt;object type=&quot;3&quot; unique_id=&quot;10037&quot;&gt;&lt;property id=&quot;20148&quot; value=&quot;5&quot;/&gt;&lt;property id=&quot;20300&quot; value=&quot;Slide 34 - &amp;quot;Chronic Offenders, 2&amp;quot;&quot;/&gt;&lt;property id=&quot;20307&quot; value=&quot;285&quot;/&gt;&lt;/object&gt;&lt;object type=&quot;3&quot; unique_id=&quot;10038&quot;&gt;&lt;property id=&quot;20148&quot; value=&quot;5&quot;/&gt;&lt;property id=&quot;20300&quot; value=&quot;Slide 35 - &amp;quot;Privatization of Punishment&amp;quot;&quot;/&gt;&lt;property id=&quot;20307&quot; value=&quot;282&quot;/&gt;&lt;/object&gt;&lt;object type=&quot;3&quot; unique_id=&quot;10039&quot;&gt;&lt;property id=&quot;20148&quot; value=&quot;5&quot;/&gt;&lt;property id=&quot;20300&quot; value=&quot;Slide 36 - &amp;quot;Hard Time and Stun Technology&amp;quot;&quot;/&gt;&lt;property id=&quot;20307&quot; value=&quot;286&quot;/&gt;&lt;/object&gt;&lt;object type=&quot;3&quot; unique_id=&quot;10040&quot;&gt;&lt;property id=&quot;20148&quot; value=&quot;5&quot;/&gt;&lt;property id=&quot;20300&quot; value=&quot;Slide 37 - &amp;quot;Race and Punishment, 1&amp;quot;&quot;/&gt;&lt;property id=&quot;20307&quot; value=&quot;288&quot;/&gt;&lt;/object&gt;&lt;object type=&quot;3&quot; unique_id=&quot;10041&quot;&gt;&lt;property id=&quot;20148&quot; value=&quot;5&quot;/&gt;&lt;property id=&quot;20300&quot; value=&quot;Slide 38 - &amp;quot;Race and Punishment, 2&amp;quot;&quot;/&gt;&lt;property id=&quot;20307&quot; value=&quot;290&quot;/&gt;&lt;/object&gt;&lt;object type=&quot;3&quot; unique_id=&quot;10042&quot;&gt;&lt;property id=&quot;20148&quot; value=&quot;5&quot;/&gt;&lt;property id=&quot;20300&quot; value=&quot;Slide 39 - &amp;quot;Punishment, Torture &amp;amp; Solitary Confinement&amp;quot;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SD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USD_PowerPoint_Applied_Ethic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EthicsMatters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 eaLnBrk="0" hangingPunct="0">
          <a:defRPr>
            <a:latin typeface="Arial" charset="0"/>
            <a:ea typeface="ＭＳ Ｐゴシック" pitchFamily="1" charset="-128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Blank Presentation">
  <a:themeElements>
    <a:clrScheme name="USD modifie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AEDEF"/>
      </a:hlink>
      <a:folHlink>
        <a:srgbClr val="DAEDEF"/>
      </a:folHlink>
    </a:clrScheme>
    <a:fontScheme name="2_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EthicsCen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Blank Presentation">
  <a:themeElements>
    <a:clrScheme name="USD modifie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AEDEF"/>
      </a:hlink>
      <a:folHlink>
        <a:srgbClr val="DAEDEF"/>
      </a:folHlink>
    </a:clrScheme>
    <a:fontScheme name="2_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EthicsCenter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Palatino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Blank Presentation">
  <a:themeElements>
    <a:clrScheme name="USD modifie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AEDEF"/>
      </a:hlink>
      <a:folHlink>
        <a:srgbClr val="DAEDEF"/>
      </a:folHlink>
    </a:clrScheme>
    <a:fontScheme name="2_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My new ethic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SD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SD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USD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USD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USD_Powerpoint_template</Template>
  <TotalTime>5271</TotalTime>
  <Words>2342</Words>
  <Application>Microsoft Macintosh PowerPoint</Application>
  <PresentationFormat>On-screen Show (4:3)</PresentationFormat>
  <Paragraphs>415</Paragraphs>
  <Slides>42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76" baseType="lpstr">
      <vt:lpstr>Arial Narrow</vt:lpstr>
      <vt:lpstr>Arial Rounded MT Bold</vt:lpstr>
      <vt:lpstr>Calibri</vt:lpstr>
      <vt:lpstr>Garamond</vt:lpstr>
      <vt:lpstr>Lucida Sans Unicode</vt:lpstr>
      <vt:lpstr>Monotype Sorts</vt:lpstr>
      <vt:lpstr>ＭＳ Ｐゴシック</vt:lpstr>
      <vt:lpstr>Palatino</vt:lpstr>
      <vt:lpstr>Times</vt:lpstr>
      <vt:lpstr>Times New Roman</vt:lpstr>
      <vt:lpstr>Wingdings</vt:lpstr>
      <vt:lpstr>Arial</vt:lpstr>
      <vt:lpstr>USD_Powerpoint_template</vt:lpstr>
      <vt:lpstr>2_Blank Presentation</vt:lpstr>
      <vt:lpstr>1_USD_Powerpoint_template</vt:lpstr>
      <vt:lpstr>3_Blank Presentation</vt:lpstr>
      <vt:lpstr>2_USD_Powerpoint_template</vt:lpstr>
      <vt:lpstr>4_Blank Presentation</vt:lpstr>
      <vt:lpstr>3_USD_Powerpoint_template</vt:lpstr>
      <vt:lpstr>5_Blank Presentation</vt:lpstr>
      <vt:lpstr>4_USD_Powerpoint_template</vt:lpstr>
      <vt:lpstr>6_Blank Presentation</vt:lpstr>
      <vt:lpstr>USD_PowerPoint_Applied_Ethics</vt:lpstr>
      <vt:lpstr>7_Blank Presentation</vt:lpstr>
      <vt:lpstr>EthicsMatters1</vt:lpstr>
      <vt:lpstr>8_Blank Presentation</vt:lpstr>
      <vt:lpstr>1_EthicsCenter</vt:lpstr>
      <vt:lpstr>9_Blank Presentation</vt:lpstr>
      <vt:lpstr>EthicsCenterTemplate</vt:lpstr>
      <vt:lpstr>10_Blank Presentation</vt:lpstr>
      <vt:lpstr>My new ethics template</vt:lpstr>
      <vt:lpstr>Package</vt:lpstr>
      <vt:lpstr>Acrobat Document</vt:lpstr>
      <vt:lpstr>Document</vt:lpstr>
      <vt:lpstr>The Ethics of Punishment</vt:lpstr>
      <vt:lpstr>Introduction</vt:lpstr>
      <vt:lpstr>A Disturbing Picture</vt:lpstr>
      <vt:lpstr>A Disturbing Picture, 2</vt:lpstr>
      <vt:lpstr>And some good news . . .</vt:lpstr>
      <vt:lpstr>Increasing Incarceration Rate</vt:lpstr>
      <vt:lpstr>Compared with other countries . . .</vt:lpstr>
      <vt:lpstr>Increased Drug Arrests</vt:lpstr>
      <vt:lpstr>Attorney General Eric Holder’s Response August 12, 2013</vt:lpstr>
      <vt:lpstr>World Incarceration Rates</vt:lpstr>
      <vt:lpstr>United States Exceptionalism</vt:lpstr>
      <vt:lpstr>Justifications of Punishment</vt:lpstr>
      <vt:lpstr>Retributivism</vt:lpstr>
      <vt:lpstr>Is Retributivism Just Revenge?</vt:lpstr>
      <vt:lpstr>The Scales of Justice</vt:lpstr>
      <vt:lpstr>The Rights of Victims</vt:lpstr>
      <vt:lpstr>The Effects on Perpetrators</vt:lpstr>
      <vt:lpstr>Criticisms of Retributivism</vt:lpstr>
      <vt:lpstr>Deterrence</vt:lpstr>
      <vt:lpstr>Normative and Empirical Considerations</vt:lpstr>
      <vt:lpstr>Empirical Premise:  Punishment deters crime.</vt:lpstr>
      <vt:lpstr>Punishment and Prevention</vt:lpstr>
      <vt:lpstr>Objections to Prevention</vt:lpstr>
      <vt:lpstr>Rehabilitation</vt:lpstr>
      <vt:lpstr>Reconciliation and Healing</vt:lpstr>
      <vt:lpstr>Mixed Justifications: Rawls, 1</vt:lpstr>
      <vt:lpstr>Mixed Justifications: Rawls, 2</vt:lpstr>
      <vt:lpstr>The Limits of Punishment</vt:lpstr>
      <vt:lpstr>Punishment and Social Conditions</vt:lpstr>
      <vt:lpstr>Punishment and Imagination</vt:lpstr>
      <vt:lpstr>The Social Construction of Punishment</vt:lpstr>
      <vt:lpstr>Continuing Issues of Punishment</vt:lpstr>
      <vt:lpstr>The Punishment of the Young</vt:lpstr>
      <vt:lpstr>Punishment, Torture &amp; Solitary Confinement</vt:lpstr>
      <vt:lpstr>Imprisonment of the mentally ill</vt:lpstr>
      <vt:lpstr>Imprisonment of the Aging</vt:lpstr>
      <vt:lpstr>Chronic Offenders, 1</vt:lpstr>
      <vt:lpstr>Chronic Offenders, 2</vt:lpstr>
      <vt:lpstr>Privatization of Punishment</vt:lpstr>
      <vt:lpstr>Hard Time and Stun Technology</vt:lpstr>
      <vt:lpstr>Race and Punishment, 1</vt:lpstr>
      <vt:lpstr>Race and Punishment, 2</vt:lpstr>
    </vt:vector>
  </TitlesOfParts>
  <Manager/>
  <Company>University of San Diego</Company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Issues in Punishment</dc:title>
  <dc:subject/>
  <dc:creator>Lawrence M. Hinman</dc:creator>
  <cp:keywords>punishment, race, imprisonment</cp:keywords>
  <dc:description/>
  <cp:lastModifiedBy>Lawrence M. Hinman, Ph.D.</cp:lastModifiedBy>
  <cp:revision>113</cp:revision>
  <dcterms:created xsi:type="dcterms:W3CDTF">1998-03-03T13:45:17Z</dcterms:created>
  <dcterms:modified xsi:type="dcterms:W3CDTF">2016-08-19T19:00:30Z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0</vt:i4>
  </property>
  <property fmtid="{D5CDD505-2E9C-101B-9397-08002B2CF9AE}" pid="3" name="GraphicType">
    <vt:i4>0</vt:i4>
  </property>
  <property fmtid="{D5CDD505-2E9C-101B-9397-08002B2CF9AE}" pid="4" name="Compression">
    <vt:i4>0</vt:i4>
  </property>
  <property fmtid="{D5CDD505-2E9C-101B-9397-08002B2CF9AE}" pid="5" name="ScreenSize">
    <vt:i4>0</vt:i4>
  </property>
  <property fmtid="{D5CDD505-2E9C-101B-9397-08002B2CF9AE}" pid="6" name="ScreenUsage">
    <vt:i4>0</vt:i4>
  </property>
  <property fmtid="{D5CDD505-2E9C-101B-9397-08002B2CF9AE}" pid="7" name="MailAddress">
    <vt:lpwstr>hinman@acusd.edu</vt:lpwstr>
  </property>
  <property fmtid="{D5CDD505-2E9C-101B-9397-08002B2CF9AE}" pid="8" name="HomePage">
    <vt:lpwstr>http://ethics.acusd.edu/socialethics/</vt:lpwstr>
  </property>
  <property fmtid="{D5CDD505-2E9C-101B-9397-08002B2CF9AE}" pid="9" name="Other">
    <vt:lpwstr>Punishment and the Death Penalty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0</vt:i4>
  </property>
  <property fmtid="{D5CDD505-2E9C-101B-9397-08002B2CF9AE}" pid="14" name="TextColor">
    <vt:i4>0</vt:i4>
  </property>
  <property fmtid="{D5CDD505-2E9C-101B-9397-08002B2CF9AE}" pid="15" name="LinkColor">
    <vt:i4>0</vt:i4>
  </property>
  <property fmtid="{D5CDD505-2E9C-101B-9397-08002B2CF9AE}" pid="16" name="VisitedColor">
    <vt:i4>0</vt:i4>
  </property>
  <property fmtid="{D5CDD505-2E9C-101B-9397-08002B2CF9AE}" pid="17" name="TransparentButton">
    <vt:i4>0</vt:i4>
  </property>
  <property fmtid="{D5CDD505-2E9C-101B-9397-08002B2CF9AE}" pid="18" name="ButtonType">
    <vt:i4>0</vt:i4>
  </property>
  <property fmtid="{D5CDD505-2E9C-101B-9397-08002B2CF9AE}" pid="19" name="ShowNotes">
    <vt:bool>false</vt:bool>
  </property>
  <property fmtid="{D5CDD505-2E9C-101B-9397-08002B2CF9AE}" pid="20" name="NavBtnPos">
    <vt:i4>0</vt:i4>
  </property>
  <property fmtid="{D5CDD505-2E9C-101B-9397-08002B2CF9AE}" pid="21" name="OutputDir">
    <vt:lpwstr>D:\My Presentations\Contemporary Moral Issues\Death Penalty</vt:lpwstr>
  </property>
  <property fmtid="{D5CDD505-2E9C-101B-9397-08002B2CF9AE}" pid="22" name="CreativeCommonsLicenseID">
    <vt:lpwstr>standard&amp;commercial=y&amp;derivatives=y&amp;jurisdiction=</vt:lpwstr>
  </property>
  <property fmtid="{D5CDD505-2E9C-101B-9397-08002B2CF9AE}" pid="23" name="CreativeCommonsLicenseURL">
    <vt:lpwstr>http://creativecommons.org/licenses/by/3.0/</vt:lpwstr>
  </property>
  <property fmtid="{D5CDD505-2E9C-101B-9397-08002B2CF9AE}" pid="24" name="CreativeCommonsLicenseXml">
    <vt:lpwstr>&lt;?xml version="1.0" encoding="utf-8"?&gt;&lt;result&gt;&lt;license-uri&gt;http://creativecommons.org/licenses/by/3.0/&lt;/license-uri&gt;&lt;license-name&gt;Attribution 3.0 Unported&lt;/license-name&gt;&lt;rdf&gt;&lt;rdf:RDF xmlns="http://creativecommons.org/ns#" xmlns:dc="http://purl.org/dc/elem</vt:lpwstr>
  </property>
</Properties>
</file>